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40" r:id="rId1"/>
  </p:sldMasterIdLst>
  <p:notesMasterIdLst>
    <p:notesMasterId r:id="rId20"/>
  </p:notesMasterIdLst>
  <p:handoutMasterIdLst>
    <p:handoutMasterId r:id="rId21"/>
  </p:handoutMasterIdLst>
  <p:sldIdLst>
    <p:sldId id="383" r:id="rId2"/>
    <p:sldId id="395" r:id="rId3"/>
    <p:sldId id="556" r:id="rId4"/>
    <p:sldId id="522" r:id="rId5"/>
    <p:sldId id="508" r:id="rId6"/>
    <p:sldId id="538" r:id="rId7"/>
    <p:sldId id="523" r:id="rId8"/>
    <p:sldId id="539" r:id="rId9"/>
    <p:sldId id="540" r:id="rId10"/>
    <p:sldId id="535" r:id="rId11"/>
    <p:sldId id="553" r:id="rId12"/>
    <p:sldId id="552" r:id="rId13"/>
    <p:sldId id="555" r:id="rId14"/>
    <p:sldId id="557" r:id="rId15"/>
    <p:sldId id="559" r:id="rId16"/>
    <p:sldId id="558" r:id="rId17"/>
    <p:sldId id="560" r:id="rId18"/>
    <p:sldId id="554" r:id="rId19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5602FF"/>
    <a:srgbClr val="0758FF"/>
    <a:srgbClr val="00FF06"/>
    <a:srgbClr val="00FDFF"/>
    <a:srgbClr val="AEFF01"/>
    <a:srgbClr val="BBBB00"/>
    <a:srgbClr val="09C405"/>
    <a:srgbClr val="B70AF4"/>
    <a:srgbClr val="6EC737"/>
    <a:srgbClr val="65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53" autoAdjust="0"/>
    <p:restoredTop sz="94660"/>
  </p:normalViewPr>
  <p:slideViewPr>
    <p:cSldViewPr snapToGrid="0" snapToObjects="1">
      <p:cViewPr varScale="1">
        <p:scale>
          <a:sx n="122" d="100"/>
          <a:sy n="122" d="100"/>
        </p:scale>
        <p:origin x="-112" y="-7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2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68" tIns="46584" rIns="93168" bIns="4658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68" tIns="46584" rIns="93168" bIns="465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356EC4A7-2196-6D4F-9BB6-531408FED174}" type="datetime1">
              <a:rPr lang="en-US"/>
              <a:pPr>
                <a:defRPr/>
              </a:pPr>
              <a:t>7/8/16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68" tIns="46584" rIns="93168" bIns="4658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68" tIns="46584" rIns="93168" bIns="465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C0792E0F-3E13-6A41-B087-D1B63FE17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8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68" tIns="46584" rIns="93168" bIns="4658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68" tIns="46584" rIns="93168" bIns="465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34EE737-4804-0B44-980F-08A0192A4CD7}" type="datetime1">
              <a:rPr lang="en-US"/>
              <a:pPr>
                <a:defRPr/>
              </a:pPr>
              <a:t>7/8/16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8" tIns="46584" rIns="93168" bIns="4658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68" tIns="46584" rIns="93168" bIns="46584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68" tIns="46584" rIns="93168" bIns="4658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68" tIns="46584" rIns="93168" bIns="465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7089E7DB-E534-DC4B-964D-B9D825C22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693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hape 18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48130" name="Shape 190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hape 94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6" name="Shape 95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3162" tIns="93162" rIns="93162" bIns="93162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hape 94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6" name="Shape 95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3162" tIns="93162" rIns="93162" bIns="93162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1168400" y="706438"/>
            <a:ext cx="46736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3172" tIns="46587" rIns="93172" bIns="46587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3555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701675" y="4416426"/>
            <a:ext cx="5594350" cy="4171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7/8/16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A120ED-569C-8645-9663-9E3E21A9F69F}" type="datetime1">
              <a:rPr lang="en-US" smtClean="0"/>
              <a:pPr>
                <a:defRPr/>
              </a:pPr>
              <a:t>7/8/16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F789E5-B159-034A-84CD-0F90294672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6F6832-62AF-8C4D-B1A7-45D627749A81}" type="datetime1">
              <a:rPr lang="en-US" smtClean="0"/>
              <a:pPr>
                <a:defRPr/>
              </a:pPr>
              <a:t>7/8/16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6F6832-62AF-8C4D-B1A7-45D627749A81}" type="datetime1">
              <a:rPr lang="en-US" smtClean="0"/>
              <a:pPr>
                <a:defRPr/>
              </a:pPr>
              <a:t>7/8/16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0A3C9-6C93-1349-BD2C-7B7DC99273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31FC34-457D-0A43-8F66-92614F1DB115}" type="datetime1">
              <a:rPr lang="en-US" smtClean="0"/>
              <a:pPr>
                <a:defRPr/>
              </a:pPr>
              <a:t>7/8/16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C123D-A470-4F43-B3FE-543D400C90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EC59F9-ABE9-E847-A2C1-136AB243B37F}" type="datetime1">
              <a:rPr lang="en-US" smtClean="0"/>
              <a:pPr>
                <a:defRPr/>
              </a:pPr>
              <a:t>7/8/16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E03175-1E28-BF43-8502-066EA082E7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7253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F7200-4D05-4A4E-B112-FCACB5B1AA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33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AE50FB-32BB-914F-918F-465DBD9D1319}" type="datetime1">
              <a:rPr lang="en-US" smtClean="0"/>
              <a:pPr>
                <a:defRPr/>
              </a:pPr>
              <a:t>7/8/16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7A48D7-5BFD-3043-BB4F-F8F28AF32E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6F6832-62AF-8C4D-B1A7-45D627749A81}" type="datetime1">
              <a:rPr lang="en-US" smtClean="0"/>
              <a:pPr>
                <a:defRPr/>
              </a:pPr>
              <a:t>7/8/16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0A3C9-6C93-1349-BD2C-7B7DC99273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7/8/16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CE4164-5578-454C-BAA6-8562894AD7B1}" type="datetime1">
              <a:rPr lang="en-US" smtClean="0"/>
              <a:pPr>
                <a:defRPr/>
              </a:pPr>
              <a:t>7/8/16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579D2-A523-8443-A241-B61280563E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611AE-19DB-2242-B33F-B18FD04ECC4F}" type="datetime1">
              <a:rPr lang="en-US" smtClean="0"/>
              <a:pPr>
                <a:defRPr/>
              </a:pPr>
              <a:t>7/8/16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4C4CBC-F836-604C-9185-7EFAFBE232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238C0C-6DE0-A445-99DD-FD4E96F763AB}" type="datetime1">
              <a:rPr lang="en-US" smtClean="0"/>
              <a:pPr>
                <a:defRPr/>
              </a:pPr>
              <a:t>7/8/16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DCE099-088A-C140-B2CD-B09CD18A7A8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BC5C3E-78C8-194E-8A1A-5BD8D321C05E}" type="datetime1">
              <a:rPr lang="en-US" smtClean="0"/>
              <a:pPr>
                <a:defRPr/>
              </a:pPr>
              <a:t>7/8/16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3FCB69-9179-B541-ACEB-C890971162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B4D082-6511-0841-B446-F28A22891853}" type="datetime1">
              <a:rPr lang="en-US" smtClean="0"/>
              <a:pPr>
                <a:defRPr/>
              </a:pPr>
              <a:t>7/8/16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386197-8901-9B47-88CF-D796E93A8A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546F6832-62AF-8C4D-B1A7-45D627749A81}" type="datetime1">
              <a:rPr lang="en-US" smtClean="0"/>
              <a:pPr>
                <a:defRPr/>
              </a:pPr>
              <a:t>7/8/16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1A10A3C9-6C93-1349-BD2C-7B7DC99273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  <p:sldLayoutId id="2147484352" r:id="rId12"/>
    <p:sldLayoutId id="2147484353" r:id="rId13"/>
    <p:sldLayoutId id="2147484354" r:id="rId14"/>
    <p:sldLayoutId id="2147484355" r:id="rId15"/>
    <p:sldLayoutId id="214748435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8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8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8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8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8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8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8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8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8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tiff"/><Relationship Id="rId6" Type="http://schemas.openxmlformats.org/officeDocument/2006/relationships/image" Target="../media/image12.wm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tiff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bined_1411020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3" name="Shape 185"/>
          <p:cNvSpPr>
            <a:spLocks noGrp="1"/>
          </p:cNvSpPr>
          <p:nvPr>
            <p:ph type="ctrTitle"/>
          </p:nvPr>
        </p:nvSpPr>
        <p:spPr>
          <a:xfrm>
            <a:off x="366713" y="542746"/>
            <a:ext cx="8335962" cy="1884363"/>
          </a:xfrm>
        </p:spPr>
        <p:txBody>
          <a:bodyPr lIns="91425" tIns="45700" rIns="91425" bIns="45700"/>
          <a:lstStyle/>
          <a:p>
            <a:pPr>
              <a:buSzPct val="25000"/>
            </a:pPr>
            <a:r>
              <a:rPr lang="en-US" sz="3000" b="1" dirty="0" smtClean="0">
                <a:solidFill>
                  <a:srgbClr val="FFE530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Image Processing – Carrying on the Viking Tradition</a:t>
            </a:r>
            <a:endParaRPr lang="en-US" sz="3000" b="1" dirty="0">
              <a:solidFill>
                <a:srgbClr val="FFE530"/>
              </a:solidFill>
              <a:latin typeface="Verdana" charset="0"/>
              <a:ea typeface="ＭＳ Ｐゴシック" charset="0"/>
              <a:cs typeface="Verdana" charset="0"/>
              <a:sym typeface="Verdana" charset="0"/>
            </a:endParaRPr>
          </a:p>
        </p:txBody>
      </p:sp>
      <p:sp>
        <p:nvSpPr>
          <p:cNvPr id="186" name="Shape 186"/>
          <p:cNvSpPr txBox="1">
            <a:spLocks noGrp="1"/>
          </p:cNvSpPr>
          <p:nvPr>
            <p:ph type="subTitle" idx="1"/>
          </p:nvPr>
        </p:nvSpPr>
        <p:spPr>
          <a:xfrm>
            <a:off x="489277" y="4839203"/>
            <a:ext cx="8213398" cy="1752600"/>
          </a:xfrm>
        </p:spPr>
        <p:txBody>
          <a:bodyPr lIns="91425" tIns="45700" rIns="91425" bIns="45700">
            <a:noAutofit/>
          </a:bodyPr>
          <a:lstStyle/>
          <a:p>
            <a:pPr>
              <a:spcBef>
                <a:spcPts val="480"/>
              </a:spcBef>
              <a:buClr>
                <a:srgbClr val="888888"/>
              </a:buClr>
              <a:buSzPct val="25000"/>
              <a:buFont typeface="Calibri"/>
              <a:buNone/>
              <a:defRPr/>
            </a:pPr>
            <a:r>
              <a:rPr lang="en" sz="2800" i="1" dirty="0">
                <a:solidFill>
                  <a:srgbClr val="55FFFC"/>
                </a:solidFill>
                <a:latin typeface="Lucida Bright"/>
                <a:ea typeface="Calibri"/>
                <a:cs typeface="Lucida Bright"/>
                <a:sym typeface="Calibri"/>
              </a:rPr>
              <a:t>Steve </a:t>
            </a:r>
            <a:r>
              <a:rPr lang="en" sz="2800" i="1" dirty="0" smtClean="0">
                <a:solidFill>
                  <a:srgbClr val="55FFFC"/>
                </a:solidFill>
                <a:latin typeface="Lucida Bright"/>
                <a:ea typeface="Calibri"/>
                <a:cs typeface="Lucida Bright"/>
                <a:sym typeface="Calibri"/>
              </a:rPr>
              <a:t>Albers</a:t>
            </a:r>
            <a:r>
              <a:rPr lang="en-US" sz="2800" i="1" dirty="0">
                <a:solidFill>
                  <a:srgbClr val="55FFFC"/>
                </a:solidFill>
                <a:latin typeface="Lucida Bright"/>
                <a:ea typeface="Calibri"/>
                <a:cs typeface="Lucida Bright"/>
                <a:sym typeface="Calibri"/>
              </a:rPr>
              <a:t> </a:t>
            </a:r>
            <a:r>
              <a:rPr lang="en-US" sz="2800" i="1" dirty="0" smtClean="0">
                <a:solidFill>
                  <a:srgbClr val="55FFFC"/>
                </a:solidFill>
                <a:latin typeface="Lucida Bright"/>
                <a:ea typeface="Calibri"/>
                <a:cs typeface="Lucida Bright"/>
                <a:sym typeface="Calibri"/>
              </a:rPr>
              <a:t>(</a:t>
            </a:r>
            <a:r>
              <a:rPr lang="en-US" sz="2800" i="1" dirty="0" smtClean="0">
                <a:solidFill>
                  <a:srgbClr val="55FFFC"/>
                </a:solidFill>
                <a:latin typeface="Lucida Bright"/>
                <a:ea typeface="Calibri"/>
                <a:cs typeface="Lucida Bright"/>
                <a:sym typeface="Calibri"/>
              </a:rPr>
              <a:t>NOAA/</a:t>
            </a:r>
            <a:r>
              <a:rPr lang="en" sz="2800" i="1" dirty="0" smtClean="0">
                <a:solidFill>
                  <a:srgbClr val="55FFFC"/>
                </a:solidFill>
                <a:latin typeface="Lucida Bright"/>
                <a:ea typeface="Calibri"/>
                <a:cs typeface="Lucida Bright"/>
                <a:sym typeface="Calibri"/>
              </a:rPr>
              <a:t>ESRL/GSD</a:t>
            </a:r>
            <a:r>
              <a:rPr lang="en-US" sz="2800" i="1" dirty="0" smtClean="0">
                <a:solidFill>
                  <a:srgbClr val="55FFFC"/>
                </a:solidFill>
                <a:latin typeface="Lucida Bright"/>
                <a:ea typeface="Calibri"/>
                <a:cs typeface="Lucida Bright"/>
                <a:sym typeface="Calibri"/>
              </a:rPr>
              <a:t> &amp; CIRA)</a:t>
            </a:r>
            <a:endParaRPr lang="en" sz="2800" i="1" dirty="0">
              <a:solidFill>
                <a:srgbClr val="55FFFC"/>
              </a:solidFill>
              <a:latin typeface="Lucida Bright"/>
              <a:ea typeface="Calibri"/>
              <a:cs typeface="Lucida Bright"/>
              <a:sym typeface="Calibri"/>
            </a:endParaRPr>
          </a:p>
          <a:p>
            <a:pPr>
              <a:spcBef>
                <a:spcPts val="480"/>
              </a:spcBef>
              <a:buClr>
                <a:srgbClr val="888888"/>
              </a:buClr>
              <a:buSzPct val="25000"/>
              <a:buFont typeface="Calibri"/>
              <a:buNone/>
              <a:defRPr/>
            </a:pPr>
            <a:endParaRPr lang="en" sz="2400" dirty="0">
              <a:solidFill>
                <a:srgbClr val="478A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35" name="Shape 187"/>
          <p:cNvSpPr txBox="1">
            <a:spLocks noChangeArrowheads="1"/>
          </p:cNvSpPr>
          <p:nvPr/>
        </p:nvSpPr>
        <p:spPr bwMode="auto">
          <a:xfrm>
            <a:off x="7919569" y="6569075"/>
            <a:ext cx="111351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 dirty="0">
                <a:solidFill>
                  <a:srgbClr val="B7B7B7"/>
                </a:solidFill>
              </a:rPr>
              <a:t>Updated </a:t>
            </a:r>
            <a:r>
              <a:rPr lang="en-US" sz="800" dirty="0">
                <a:solidFill>
                  <a:srgbClr val="B7B7B7"/>
                </a:solidFill>
              </a:rPr>
              <a:t>7</a:t>
            </a:r>
            <a:r>
              <a:rPr lang="en-US" sz="800" dirty="0" smtClean="0">
                <a:solidFill>
                  <a:srgbClr val="B7B7B7"/>
                </a:solidFill>
              </a:rPr>
              <a:t>/</a:t>
            </a:r>
            <a:r>
              <a:rPr lang="en-US" sz="800" dirty="0" smtClean="0">
                <a:solidFill>
                  <a:srgbClr val="B7B7B7"/>
                </a:solidFill>
              </a:rPr>
              <a:t>15</a:t>
            </a:r>
            <a:r>
              <a:rPr lang="en-US" sz="800" dirty="0" smtClean="0">
                <a:solidFill>
                  <a:srgbClr val="B7B7B7"/>
                </a:solidFill>
              </a:rPr>
              <a:t>/</a:t>
            </a:r>
            <a:r>
              <a:rPr lang="en-US" sz="800" dirty="0" smtClean="0">
                <a:solidFill>
                  <a:srgbClr val="B7B7B7"/>
                </a:solidFill>
              </a:rPr>
              <a:t>2016 </a:t>
            </a:r>
            <a:endParaRPr lang="en-US" sz="800" dirty="0">
              <a:solidFill>
                <a:srgbClr val="B7B7B7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ctrTitle"/>
          </p:nvPr>
        </p:nvSpPr>
        <p:spPr>
          <a:xfrm>
            <a:off x="1386703" y="-206514"/>
            <a:ext cx="6329405" cy="95867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-US" sz="3600" b="1" dirty="0" smtClean="0">
                <a:solidFill>
                  <a:srgbClr val="FF6600"/>
                </a:solidFill>
                <a:latin typeface="Arial"/>
                <a:cs typeface="Arial"/>
              </a:rPr>
              <a:t>Atmospheric</a:t>
            </a:r>
            <a:r>
              <a:rPr lang="en-US" sz="3600" b="1" dirty="0" smtClean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3600" b="1" dirty="0" smtClean="0">
                <a:solidFill>
                  <a:srgbClr val="FF6600"/>
                </a:solidFill>
                <a:latin typeface="Arial"/>
                <a:cs typeface="Arial"/>
              </a:rPr>
              <a:t>Simulations</a:t>
            </a:r>
            <a:endParaRPr lang="en" sz="36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0" y="833396"/>
            <a:ext cx="9064625" cy="390529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24238" y="6455911"/>
            <a:ext cx="33433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Martian Sky </a:t>
            </a:r>
            <a:r>
              <a:rPr lang="en-US" sz="16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– Mainly Dust</a:t>
            </a: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7" name="Picture 6" descr="allsky_rgb_cyl_mar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83" y="4738687"/>
            <a:ext cx="7012121" cy="1754855"/>
          </a:xfrm>
          <a:prstGeom prst="rect">
            <a:avLst/>
          </a:prstGeom>
        </p:spPr>
      </p:pic>
      <p:pic>
        <p:nvPicPr>
          <p:cNvPr id="4" name="Picture 3" descr="img_moon0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8" y="818064"/>
            <a:ext cx="2891734" cy="28917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39571" y="3766816"/>
            <a:ext cx="28764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Lunar Eclipse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Sensitive to stratospheric aerosols, ozone, clouds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4386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/>
        </p:nvSpPr>
        <p:spPr>
          <a:xfrm>
            <a:off x="-2798" y="921925"/>
            <a:ext cx="9144000" cy="4576458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33400" lvl="1">
              <a:lnSpc>
                <a:spcPct val="150000"/>
              </a:lnSpc>
              <a:buClr>
                <a:schemeClr val="lt1"/>
              </a:buClr>
              <a:buSzPct val="100000"/>
            </a:pPr>
            <a:endParaRPr lang="en-US" sz="2000" b="1" dirty="0" smtClean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6 foot sphere installed at 140+ science centers worldwide</a:t>
            </a:r>
            <a:endParaRPr lang="en-US" sz="2400" b="1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Hi resolution animations are projected (4 projectors)</a:t>
            </a:r>
            <a:endParaRPr lang="en-US" sz="2000" b="1" dirty="0" smtClean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Over 600 datasets</a:t>
            </a: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Shows many Earth and Planetary Science datasets</a:t>
            </a: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err="1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Realtime</a:t>
            </a: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display capability</a:t>
            </a:r>
            <a:endParaRPr lang="en-US" sz="20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endParaRPr lang="en-US" sz="2000" b="1" dirty="0" smtClean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endParaRPr lang="en-US" sz="20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endParaRPr lang="en-US" sz="2000" b="1" dirty="0" smtClean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533400" lvl="1">
              <a:lnSpc>
                <a:spcPct val="150000"/>
              </a:lnSpc>
              <a:buClr>
                <a:schemeClr val="lt1"/>
              </a:buClr>
              <a:buSzPct val="100000"/>
            </a:pPr>
            <a:endParaRPr lang="en" sz="20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-US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805927" y="92162"/>
            <a:ext cx="7285892" cy="77807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-US" sz="4000" b="1" dirty="0" smtClean="0">
                <a:solidFill>
                  <a:srgbClr val="FF6600"/>
                </a:solidFill>
                <a:latin typeface="Arial"/>
                <a:cs typeface="Arial"/>
              </a:rPr>
              <a:t>Science On A Sphere</a:t>
            </a:r>
            <a:endParaRPr lang="en" sz="40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pic>
        <p:nvPicPr>
          <p:cNvPr id="2" name="Picture 1" descr="s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383" y="3435507"/>
            <a:ext cx="5157617" cy="342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9483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/>
        </p:nvSpPr>
        <p:spPr>
          <a:xfrm>
            <a:off x="-1" y="3172362"/>
            <a:ext cx="9144000" cy="4576458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Mars global 3-D terrain / texture from HIRISE</a:t>
            </a:r>
            <a:endParaRPr lang="en-US" sz="2000" b="1" dirty="0" smtClean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~1 meter resolution</a:t>
            </a:r>
            <a:endParaRPr lang="en-US" sz="2000" b="1" dirty="0" smtClean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Augmented by Rover / Lander </a:t>
            </a:r>
            <a:r>
              <a:rPr lang="en-US" sz="24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Images </a:t>
            </a:r>
            <a:endParaRPr lang="en-US" sz="2400" b="1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Curiosity (with rover model and images)</a:t>
            </a: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Viking (with lander model so far)</a:t>
            </a:r>
            <a:endParaRPr lang="en-US" sz="2000" b="1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Active Image Processing Community </a:t>
            </a:r>
            <a:endParaRPr lang="en-US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err="1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Herobrine</a:t>
            </a: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(Unmanned Spaceflight Forum)</a:t>
            </a:r>
            <a:endParaRPr lang="en-US" sz="20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Sean </a:t>
            </a: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(Unmanned Spaceflight Forum</a:t>
            </a: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)</a:t>
            </a: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err="1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e</a:t>
            </a:r>
            <a:r>
              <a:rPr lang="en-US" sz="2000" b="1" dirty="0" err="1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yes.nasa.gov</a:t>
            </a: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/curiosity (from NASA – SSERVI)</a:t>
            </a: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Valve Destinations (Virtual Reality Software Package)</a:t>
            </a:r>
            <a:endParaRPr lang="en-US" sz="20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endParaRPr lang="en-US" sz="20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533400" lvl="1">
              <a:lnSpc>
                <a:spcPct val="150000"/>
              </a:lnSpc>
              <a:buClr>
                <a:schemeClr val="lt1"/>
              </a:buClr>
              <a:buSzPct val="100000"/>
            </a:pPr>
            <a:endParaRPr lang="en-US" sz="2000" b="1" dirty="0" smtClean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endParaRPr lang="en-US" sz="20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endParaRPr lang="en-US" sz="20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endParaRPr lang="en-US" sz="2000" b="1" dirty="0" smtClean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533400" lvl="1">
              <a:lnSpc>
                <a:spcPct val="150000"/>
              </a:lnSpc>
              <a:buClr>
                <a:schemeClr val="lt1"/>
              </a:buClr>
              <a:buSzPct val="100000"/>
            </a:pPr>
            <a:endParaRPr lang="en" sz="20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-US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0" y="352428"/>
            <a:ext cx="9143999" cy="77807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-US" sz="4000" b="1" dirty="0" smtClean="0">
                <a:solidFill>
                  <a:srgbClr val="FF6600"/>
                </a:solidFill>
                <a:latin typeface="Arial"/>
                <a:cs typeface="Arial"/>
              </a:rPr>
              <a:t>3D Modeling &amp; Visualization Efforts</a:t>
            </a:r>
            <a:endParaRPr lang="en" sz="40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361483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rios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443"/>
            <a:ext cx="9144000" cy="5146623"/>
          </a:xfrm>
          <a:prstGeom prst="rect">
            <a:avLst/>
          </a:prstGeom>
        </p:spPr>
      </p:pic>
      <p:sp>
        <p:nvSpPr>
          <p:cNvPr id="223" name="Shape 223"/>
          <p:cNvSpPr txBox="1"/>
          <p:nvPr/>
        </p:nvSpPr>
        <p:spPr>
          <a:xfrm>
            <a:off x="-1" y="5593443"/>
            <a:ext cx="9144000" cy="1442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endParaRPr lang="en-US" sz="2400" b="1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endParaRPr lang="en-US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endParaRPr lang="en-US" sz="2400" b="1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endParaRPr lang="en-US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endParaRPr lang="en-US" sz="2400" b="1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76200" lvl="0">
              <a:lnSpc>
                <a:spcPct val="150000"/>
              </a:lnSpc>
              <a:buClr>
                <a:schemeClr val="lt1"/>
              </a:buClr>
              <a:buSzPct val="100000"/>
            </a:pPr>
            <a:r>
              <a:rPr lang="en-US" sz="20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3-D model from HIRISE + Curiosity Images:</a:t>
            </a: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Courtesy of “</a:t>
            </a:r>
            <a:r>
              <a:rPr lang="en-US" sz="2000" b="1" dirty="0" err="1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Herobrine</a:t>
            </a: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”  </a:t>
            </a:r>
          </a:p>
          <a:p>
            <a:pPr marL="76200" lvl="0">
              <a:lnSpc>
                <a:spcPct val="150000"/>
              </a:lnSpc>
              <a:buClr>
                <a:schemeClr val="lt1"/>
              </a:buClr>
              <a:buSzPct val="100000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(</a:t>
            </a: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Scott Manley - </a:t>
            </a:r>
            <a:r>
              <a:rPr lang="en-US" sz="16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https://</a:t>
            </a:r>
            <a:r>
              <a:rPr lang="en-US" sz="1600" b="1" dirty="0" err="1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www.youtube.com</a:t>
            </a:r>
            <a:r>
              <a:rPr lang="en-US" sz="16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/</a:t>
            </a:r>
            <a:r>
              <a:rPr lang="en-US" sz="1600" b="1" dirty="0" err="1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watch?v</a:t>
            </a:r>
            <a:r>
              <a:rPr lang="en-US" sz="16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=e76uBfWxD74</a:t>
            </a: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)</a:t>
            </a:r>
            <a:endParaRPr lang="en-US" sz="2000" b="1" dirty="0" smtClean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endParaRPr lang="en-US" sz="20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endParaRPr lang="en-US" sz="20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endParaRPr lang="en-US" sz="2000" b="1" dirty="0" smtClean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533400" lvl="1">
              <a:lnSpc>
                <a:spcPct val="150000"/>
              </a:lnSpc>
              <a:buClr>
                <a:schemeClr val="lt1"/>
              </a:buClr>
              <a:buSzPct val="100000"/>
            </a:pPr>
            <a:endParaRPr lang="en" sz="20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-US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0" y="-104943"/>
            <a:ext cx="9143999" cy="77807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-US" sz="4000" b="1" dirty="0" smtClean="0">
                <a:solidFill>
                  <a:srgbClr val="FF6600"/>
                </a:solidFill>
                <a:latin typeface="Arial"/>
                <a:cs typeface="Arial"/>
              </a:rPr>
              <a:t>3D Modeling &amp; Visualization Efforts</a:t>
            </a:r>
            <a:endParaRPr lang="en" sz="40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370019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/>
        </p:nvSpPr>
        <p:spPr>
          <a:xfrm>
            <a:off x="-114512" y="5593443"/>
            <a:ext cx="9144000" cy="1442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endParaRPr lang="en-US" sz="2400" b="1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endParaRPr lang="en-US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endParaRPr lang="en-US" sz="2400" b="1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endParaRPr lang="en-US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endParaRPr lang="en-US" sz="2400" b="1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76200" lvl="0" algn="ctr">
              <a:lnSpc>
                <a:spcPct val="150000"/>
              </a:lnSpc>
              <a:buClr>
                <a:schemeClr val="lt1"/>
              </a:buClr>
              <a:buSzPct val="100000"/>
            </a:pPr>
            <a:r>
              <a:rPr lang="en-US" sz="20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HIRISE – VL1 surroundings</a:t>
            </a: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76200" lvl="0">
              <a:lnSpc>
                <a:spcPct val="150000"/>
              </a:lnSpc>
              <a:buClr>
                <a:schemeClr val="lt1"/>
              </a:buClr>
              <a:buSzPct val="100000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</a:t>
            </a:r>
            <a:endParaRPr lang="en-US" sz="2000" b="1" dirty="0" smtClean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endParaRPr lang="en-US" sz="20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endParaRPr lang="en-US" sz="20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endParaRPr lang="en-US" sz="2000" b="1" dirty="0" smtClean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533400" lvl="1">
              <a:lnSpc>
                <a:spcPct val="150000"/>
              </a:lnSpc>
              <a:buClr>
                <a:schemeClr val="lt1"/>
              </a:buClr>
              <a:buSzPct val="100000"/>
            </a:pPr>
            <a:endParaRPr lang="en" sz="20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-US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1" y="152595"/>
            <a:ext cx="9143999" cy="77807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-US" sz="4000" b="1" dirty="0" smtClean="0">
                <a:solidFill>
                  <a:srgbClr val="FF6600"/>
                </a:solidFill>
                <a:latin typeface="Arial"/>
                <a:cs typeface="Arial"/>
              </a:rPr>
              <a:t>3D Modeling &amp; Visualization Efforts</a:t>
            </a:r>
            <a:endParaRPr lang="en" sz="40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pic>
        <p:nvPicPr>
          <p:cNvPr id="4" name="Picture 3" descr="vl1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700"/>
            <a:ext cx="9144000" cy="453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7318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/>
        </p:nvSpPr>
        <p:spPr>
          <a:xfrm>
            <a:off x="-114512" y="5593443"/>
            <a:ext cx="9144000" cy="1442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endParaRPr lang="en-US" sz="2400" b="1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endParaRPr lang="en-US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endParaRPr lang="en-US" sz="2400" b="1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endParaRPr lang="en-US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endParaRPr lang="en-US" sz="2400" b="1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76200" lvl="0" algn="ctr">
              <a:lnSpc>
                <a:spcPct val="150000"/>
              </a:lnSpc>
              <a:buClr>
                <a:schemeClr val="lt1"/>
              </a:buClr>
              <a:buSzPct val="100000"/>
            </a:pPr>
            <a:r>
              <a:rPr lang="en-US" sz="20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HIRISE – VL1 </a:t>
            </a:r>
            <a:r>
              <a:rPr lang="en-US" sz="2000" b="1" dirty="0" err="1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Closeup</a:t>
            </a: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 </a:t>
            </a:r>
          </a:p>
          <a:p>
            <a:pPr marL="76200" lvl="0">
              <a:lnSpc>
                <a:spcPct val="150000"/>
              </a:lnSpc>
              <a:buClr>
                <a:schemeClr val="lt1"/>
              </a:buClr>
              <a:buSzPct val="100000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</a:t>
            </a:r>
            <a:endParaRPr lang="en-US" sz="2000" b="1" dirty="0" smtClean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endParaRPr lang="en-US" sz="20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endParaRPr lang="en-US" sz="20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endParaRPr lang="en-US" sz="2000" b="1" dirty="0" smtClean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533400" lvl="1">
              <a:lnSpc>
                <a:spcPct val="150000"/>
              </a:lnSpc>
              <a:buClr>
                <a:schemeClr val="lt1"/>
              </a:buClr>
              <a:buSzPct val="100000"/>
            </a:pPr>
            <a:endParaRPr lang="en" sz="20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-US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1" y="152595"/>
            <a:ext cx="9143999" cy="77807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-US" sz="4000" b="1" dirty="0" smtClean="0">
                <a:solidFill>
                  <a:srgbClr val="FF6600"/>
                </a:solidFill>
                <a:latin typeface="Arial"/>
                <a:cs typeface="Arial"/>
              </a:rPr>
              <a:t>3D Modeling &amp; Visualization Efforts</a:t>
            </a:r>
            <a:endParaRPr lang="en" sz="40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pic>
        <p:nvPicPr>
          <p:cNvPr id="2" name="Picture 1" descr="vl1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5600"/>
            <a:ext cx="9144000" cy="359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2587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/>
        </p:nvSpPr>
        <p:spPr>
          <a:xfrm>
            <a:off x="-114512" y="5593443"/>
            <a:ext cx="9144000" cy="1442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endParaRPr lang="en-US" sz="2400" b="1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endParaRPr lang="en-US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endParaRPr lang="en-US" sz="2400" b="1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endParaRPr lang="en-US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endParaRPr lang="en-US" sz="2400" b="1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76200" lvl="0" algn="ctr">
              <a:lnSpc>
                <a:spcPct val="150000"/>
              </a:lnSpc>
              <a:buClr>
                <a:schemeClr val="lt1"/>
              </a:buClr>
              <a:buSzPct val="100000"/>
            </a:pPr>
            <a:r>
              <a:rPr lang="en-US" sz="20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3-D model from HIRISE + VL-1 model:</a:t>
            </a: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Courtesy of Sean Doran  </a:t>
            </a:r>
          </a:p>
          <a:p>
            <a:pPr marL="76200" lvl="0">
              <a:lnSpc>
                <a:spcPct val="150000"/>
              </a:lnSpc>
              <a:buClr>
                <a:schemeClr val="lt1"/>
              </a:buClr>
              <a:buSzPct val="100000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</a:t>
            </a:r>
            <a:endParaRPr lang="en-US" sz="2000" b="1" dirty="0" smtClean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endParaRPr lang="en-US" sz="20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endParaRPr lang="en-US" sz="20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endParaRPr lang="en-US" sz="2000" b="1" dirty="0" smtClean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533400" lvl="1">
              <a:lnSpc>
                <a:spcPct val="150000"/>
              </a:lnSpc>
              <a:buClr>
                <a:schemeClr val="lt1"/>
              </a:buClr>
              <a:buSzPct val="100000"/>
            </a:pPr>
            <a:endParaRPr lang="en" sz="20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-US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1" y="152595"/>
            <a:ext cx="9143999" cy="77807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-US" sz="4000" b="1" dirty="0" smtClean="0">
                <a:solidFill>
                  <a:srgbClr val="FF6600"/>
                </a:solidFill>
                <a:latin typeface="Arial"/>
                <a:cs typeface="Arial"/>
              </a:rPr>
              <a:t>3D Modeling &amp; Visualization Efforts</a:t>
            </a:r>
            <a:endParaRPr lang="en" sz="40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pic>
        <p:nvPicPr>
          <p:cNvPr id="3" name="Picture 2" descr="vl1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424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1841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/>
        </p:nvSpPr>
        <p:spPr>
          <a:xfrm>
            <a:off x="-114512" y="5874530"/>
            <a:ext cx="9144000" cy="1442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endParaRPr lang="en-US" sz="2400" b="1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endParaRPr lang="en-US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endParaRPr lang="en-US" sz="2400" b="1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endParaRPr lang="en-US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endParaRPr lang="en-US" sz="2400" b="1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76200" lvl="0" algn="ctr">
              <a:lnSpc>
                <a:spcPct val="150000"/>
              </a:lnSpc>
              <a:buClr>
                <a:schemeClr val="lt1"/>
              </a:buClr>
              <a:buSzPct val="100000"/>
            </a:pPr>
            <a:r>
              <a:rPr lang="en-US" sz="20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3-D model from HIRISE + VL-1 model:</a:t>
            </a: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Courtesy of Sean Doran  </a:t>
            </a:r>
          </a:p>
          <a:p>
            <a:pPr marL="76200" lvl="0">
              <a:lnSpc>
                <a:spcPct val="150000"/>
              </a:lnSpc>
              <a:buClr>
                <a:schemeClr val="lt1"/>
              </a:buClr>
              <a:buSzPct val="100000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</a:t>
            </a:r>
            <a:endParaRPr lang="en-US" sz="2000" b="1" dirty="0" smtClean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endParaRPr lang="en-US" sz="20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endParaRPr lang="en-US" sz="20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endParaRPr lang="en-US" sz="2000" b="1" dirty="0" smtClean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533400" lvl="1">
              <a:lnSpc>
                <a:spcPct val="150000"/>
              </a:lnSpc>
              <a:buClr>
                <a:schemeClr val="lt1"/>
              </a:buClr>
              <a:buSzPct val="100000"/>
            </a:pPr>
            <a:endParaRPr lang="en" sz="20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-US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-US" sz="24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1" y="152595"/>
            <a:ext cx="9143999" cy="77807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-US" sz="4000" b="1" dirty="0" smtClean="0">
                <a:solidFill>
                  <a:srgbClr val="FF6600"/>
                </a:solidFill>
                <a:latin typeface="Arial"/>
                <a:cs typeface="Arial"/>
              </a:rPr>
              <a:t>3D Modeling &amp; Visualization Efforts</a:t>
            </a:r>
            <a:endParaRPr lang="en" sz="40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pic>
        <p:nvPicPr>
          <p:cNvPr id="2" name="Picture 1" descr="viking_sea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300"/>
            <a:ext cx="9144000" cy="509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8627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/>
        </p:nvSpPr>
        <p:spPr>
          <a:xfrm>
            <a:off x="0" y="2040121"/>
            <a:ext cx="9144000" cy="4576458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1910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Flat screen version of SOS with HD / UHD </a:t>
            </a:r>
            <a:r>
              <a:rPr lang="en-US" sz="24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resolution</a:t>
            </a:r>
            <a:endParaRPr lang="en-US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“Full” version for Museums</a:t>
            </a:r>
            <a:endParaRPr lang="en-US" sz="20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“Lite” version for free download</a:t>
            </a:r>
            <a:endParaRPr lang="en-US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Has 92K texture Mars image (~400 meter resolution)</a:t>
            </a:r>
            <a:endParaRPr lang="en-US" sz="2000" b="1" dirty="0" smtClean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So far limited to “full” version</a:t>
            </a:r>
            <a:endParaRPr lang="en-US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Prototype has Oculus Rift headset option (virtual reality)</a:t>
            </a:r>
            <a:endParaRPr lang="en-US" sz="2400" b="1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Headset for immersive Virtual Reality</a:t>
            </a: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Can show 3-D Mars datasets (topography + texture)</a:t>
            </a:r>
            <a:endParaRPr lang="en-US" sz="2000" b="1" dirty="0" smtClean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533400" lvl="1">
              <a:lnSpc>
                <a:spcPct val="150000"/>
              </a:lnSpc>
              <a:buClr>
                <a:schemeClr val="lt1"/>
              </a:buClr>
              <a:buSzPct val="100000"/>
            </a:pPr>
            <a:endParaRPr lang="en-US" sz="2000" b="1" dirty="0" smtClean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endParaRPr lang="en-US" sz="20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endParaRPr lang="en-US" sz="20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endParaRPr lang="en-US" sz="2000" b="1" dirty="0" smtClean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533400" lvl="1">
              <a:lnSpc>
                <a:spcPct val="150000"/>
              </a:lnSpc>
              <a:buClr>
                <a:schemeClr val="lt1"/>
              </a:buClr>
              <a:buSzPct val="100000"/>
            </a:pPr>
            <a:endParaRPr lang="en" sz="20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-US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805927" y="0"/>
            <a:ext cx="7285892" cy="77807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-US" sz="4000" b="1" dirty="0" smtClean="0">
                <a:solidFill>
                  <a:srgbClr val="FF6600"/>
                </a:solidFill>
                <a:latin typeface="Arial"/>
                <a:cs typeface="Arial"/>
              </a:rPr>
              <a:t>SOS Explorer</a:t>
            </a:r>
            <a:endParaRPr lang="en" sz="40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pic>
        <p:nvPicPr>
          <p:cNvPr id="2" name="Picture 1" descr="sos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1665"/>
            <a:ext cx="9144000" cy="302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3914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hape 89"/>
          <p:cNvSpPr>
            <a:spLocks noGrp="1"/>
          </p:cNvSpPr>
          <p:nvPr>
            <p:ph type="ctrTitle"/>
          </p:nvPr>
        </p:nvSpPr>
        <p:spPr>
          <a:xfrm>
            <a:off x="371475" y="-248260"/>
            <a:ext cx="8315325" cy="862487"/>
          </a:xfrm>
        </p:spPr>
        <p:txBody>
          <a:bodyPr lIns="91425" tIns="91425" rIns="91425" bIns="91425" anchor="b"/>
          <a:lstStyle/>
          <a:p>
            <a:r>
              <a:rPr lang="en-US" sz="32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VL-1 Hi-Res Mosaic</a:t>
            </a:r>
            <a:endParaRPr lang="en-US" sz="3200" b="1" dirty="0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245225"/>
            <a:ext cx="457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000000"/>
                </a:solidFill>
              </a:rPr>
              <a:t>24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0723" name="Shape 92"/>
          <p:cNvSpPr txBox="1">
            <a:spLocks noChangeArrowheads="1"/>
          </p:cNvSpPr>
          <p:nvPr/>
        </p:nvSpPr>
        <p:spPr bwMode="auto">
          <a:xfrm>
            <a:off x="0" y="6116806"/>
            <a:ext cx="91440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i="1" dirty="0" smtClean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>Images merged at JPL Image Processing Laboratory</a:t>
            </a:r>
            <a:endParaRPr lang="en-US" b="1" i="1" dirty="0">
              <a:solidFill>
                <a:srgbClr val="FF6600"/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pic>
        <p:nvPicPr>
          <p:cNvPr id="2" name="Picture 1" descr="vikin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03" y="614227"/>
            <a:ext cx="6943486" cy="563099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hape 89"/>
          <p:cNvSpPr>
            <a:spLocks noGrp="1"/>
          </p:cNvSpPr>
          <p:nvPr>
            <p:ph type="ctrTitle"/>
          </p:nvPr>
        </p:nvSpPr>
        <p:spPr>
          <a:xfrm>
            <a:off x="371475" y="-538163"/>
            <a:ext cx="8315325" cy="1811338"/>
          </a:xfrm>
        </p:spPr>
        <p:txBody>
          <a:bodyPr lIns="91425" tIns="91425" rIns="91425" bIns="91425" anchor="b"/>
          <a:lstStyle/>
          <a:p>
            <a:r>
              <a:rPr lang="en-US" sz="3200" b="1" smtClean="0">
                <a:latin typeface="Arial" charset="0"/>
                <a:ea typeface="ＭＳ Ｐゴシック" charset="0"/>
                <a:cs typeface="ＭＳ Ｐゴシック" charset="0"/>
              </a:rPr>
              <a:t>Model Simulated </a:t>
            </a:r>
            <a:r>
              <a:rPr lang="en-US" sz="3200" b="1" dirty="0">
                <a:latin typeface="Arial" charset="0"/>
                <a:ea typeface="ＭＳ Ｐゴシック" charset="0"/>
                <a:cs typeface="ＭＳ Ｐゴシック" charset="0"/>
              </a:rPr>
              <a:t>All-Sky </a:t>
            </a:r>
            <a:r>
              <a:rPr lang="en-US" sz="3200" b="1" dirty="0" smtClean="0">
                <a:latin typeface="Arial" charset="0"/>
                <a:ea typeface="ＭＳ Ｐゴシック" charset="0"/>
                <a:cs typeface="ＭＳ Ｐゴシック" charset="0"/>
              </a:rPr>
              <a:t>Image </a:t>
            </a:r>
            <a:r>
              <a:rPr lang="en-US" sz="32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(left) </a:t>
            </a:r>
            <a:r>
              <a:rPr lang="en-US" sz="3200" b="1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3200" b="1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b="1" dirty="0" smtClean="0">
                <a:latin typeface="Arial" charset="0"/>
                <a:ea typeface="ＭＳ Ｐゴシック" charset="0"/>
                <a:cs typeface="ＭＳ Ｐゴシック" charset="0"/>
              </a:rPr>
              <a:t>Compared </a:t>
            </a:r>
            <a:r>
              <a:rPr lang="en-US" sz="3200" b="1" dirty="0"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3200" b="1" dirty="0" smtClean="0">
                <a:latin typeface="Arial" charset="0"/>
                <a:ea typeface="ＭＳ Ｐゴシック" charset="0"/>
                <a:cs typeface="ＭＳ Ｐゴシック" charset="0"/>
              </a:rPr>
              <a:t>All</a:t>
            </a:r>
            <a:r>
              <a:rPr lang="en-US" sz="3200" b="1" dirty="0">
                <a:latin typeface="Arial" charset="0"/>
                <a:ea typeface="ＭＳ Ｐゴシック" charset="0"/>
                <a:cs typeface="ＭＳ Ｐゴシック" charset="0"/>
              </a:rPr>
              <a:t>-Sky </a:t>
            </a:r>
            <a:r>
              <a:rPr lang="en-US" sz="3200" b="1" dirty="0" smtClean="0">
                <a:latin typeface="Arial" charset="0"/>
                <a:ea typeface="ＭＳ Ｐゴシック" charset="0"/>
                <a:cs typeface="ＭＳ Ｐゴシック" charset="0"/>
              </a:rPr>
              <a:t>Camera </a:t>
            </a:r>
            <a:r>
              <a:rPr lang="en-US" sz="32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(right)</a:t>
            </a:r>
            <a:endParaRPr lang="en-US" sz="3200" b="1" dirty="0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subTitle" idx="1"/>
          </p:nvPr>
        </p:nvSpPr>
        <p:spPr>
          <a:xfrm>
            <a:off x="1082675" y="3230563"/>
            <a:ext cx="7035800" cy="925512"/>
          </a:xfrm>
        </p:spPr>
        <p:txBody>
          <a:bodyPr lIns="91425" tIns="91425" rIns="91425" bIns="91425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245225"/>
            <a:ext cx="457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000000"/>
                </a:solidFill>
              </a:rPr>
              <a:t>24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0723" name="Shape 92"/>
          <p:cNvSpPr txBox="1">
            <a:spLocks noChangeArrowheads="1"/>
          </p:cNvSpPr>
          <p:nvPr/>
        </p:nvSpPr>
        <p:spPr bwMode="auto">
          <a:xfrm>
            <a:off x="0" y="6042025"/>
            <a:ext cx="91440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i="1" dirty="0" smtClean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>A way to peer into the model analysis (or forecast)</a:t>
            </a:r>
            <a:endParaRPr lang="en-US" b="1" i="1" dirty="0">
              <a:solidFill>
                <a:srgbClr val="FF6600"/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pic>
        <p:nvPicPr>
          <p:cNvPr id="30724" name="Picture 1" descr="combined_1416422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43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93783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525463" y="-104775"/>
            <a:ext cx="8229600" cy="842963"/>
          </a:xfrm>
        </p:spPr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Simulated Weather Imagery Purpose</a:t>
            </a:r>
            <a:endParaRPr lang="en-US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31746" name="Text Placeholder 2"/>
          <p:cNvSpPr>
            <a:spLocks noGrp="1"/>
          </p:cNvSpPr>
          <p:nvPr>
            <p:ph type="body" idx="1"/>
          </p:nvPr>
        </p:nvSpPr>
        <p:spPr>
          <a:xfrm>
            <a:off x="196850" y="737264"/>
            <a:ext cx="8677275" cy="6022975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Arial" charset="0"/>
              </a:rPr>
              <a:t>Helps </a:t>
            </a:r>
            <a:r>
              <a:rPr lang="en-US" sz="2400" b="1" dirty="0" smtClean="0">
                <a:solidFill>
                  <a:srgbClr val="FF6600"/>
                </a:solidFill>
                <a:latin typeface="Arial" charset="0"/>
              </a:rPr>
              <a:t>communicate capabilities 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</a:rPr>
              <a:t>of high-resolution real-time model, literally “</a:t>
            </a:r>
            <a:r>
              <a:rPr lang="en-US" sz="2400" b="1" dirty="0" smtClean="0">
                <a:solidFill>
                  <a:srgbClr val="FF6600"/>
                </a:solidFill>
                <a:latin typeface="Arial" charset="0"/>
              </a:rPr>
              <a:t>peering inside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</a:rPr>
              <a:t>”</a:t>
            </a:r>
            <a:endParaRPr lang="en-US" sz="2400" b="1" dirty="0">
              <a:solidFill>
                <a:srgbClr val="FFFFFF"/>
              </a:solidFill>
              <a:latin typeface="Arial" charset="0"/>
            </a:endParaRPr>
          </a:p>
          <a:p>
            <a:pPr lvl="1" eaLnBrk="1" fontAlgn="auto" hangingPunct="1">
              <a:spcBef>
                <a:spcPts val="120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200" b="1" dirty="0" smtClean="0">
                <a:solidFill>
                  <a:srgbClr val="FFFF00"/>
                </a:solidFill>
                <a:latin typeface="Arial" charset="0"/>
              </a:rPr>
              <a:t>Real-time Analyses</a:t>
            </a:r>
          </a:p>
          <a:p>
            <a:pPr lvl="1" eaLnBrk="1" fontAlgn="auto" hangingPunct="1">
              <a:spcBef>
                <a:spcPts val="120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200" b="1" dirty="0" smtClean="0">
                <a:solidFill>
                  <a:srgbClr val="FFFF00"/>
                </a:solidFill>
                <a:latin typeface="Arial" charset="0"/>
              </a:rPr>
              <a:t>Forecasts</a:t>
            </a:r>
          </a:p>
          <a:p>
            <a:pPr>
              <a:spcBef>
                <a:spcPts val="1200"/>
              </a:spcBef>
              <a:buFont typeface="Arial"/>
              <a:buChar char="•"/>
              <a:defRPr/>
            </a:pPr>
            <a:r>
              <a:rPr lang="en-US" sz="2400" b="1" dirty="0" smtClean="0">
                <a:solidFill>
                  <a:srgbClr val="FF6600"/>
                </a:solidFill>
                <a:latin typeface="Arial" charset="0"/>
              </a:rPr>
              <a:t>Visually / physically realistic 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display conveys 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</a:rPr>
              <a:t>lots of 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information</a:t>
            </a:r>
          </a:p>
          <a:p>
            <a:pPr lvl="1">
              <a:spcBef>
                <a:spcPts val="1200"/>
              </a:spcBef>
              <a:buFont typeface="Wingdings" charset="2"/>
              <a:buChar char="§"/>
              <a:defRPr/>
            </a:pP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Clouds, Precipitation, Aerosols, Land Surface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Arial" charset="0"/>
                <a:cs typeface="+mn-cs"/>
              </a:rPr>
              <a:t>Display output for scientific and lay audiences</a:t>
            </a:r>
          </a:p>
          <a:p>
            <a:pPr lvl="1" eaLnBrk="1" fontAlgn="auto" hangingPunct="1">
              <a:spcBef>
                <a:spcPts val="120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200" b="1" dirty="0" smtClean="0">
                <a:solidFill>
                  <a:srgbClr val="FFFF00"/>
                </a:solidFill>
                <a:latin typeface="Arial" charset="0"/>
              </a:rPr>
              <a:t>Connect 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w</a:t>
            </a:r>
            <a:r>
              <a:rPr lang="en-US" sz="2200" b="1" dirty="0" smtClean="0">
                <a:solidFill>
                  <a:srgbClr val="FFFF00"/>
                </a:solidFill>
                <a:latin typeface="Arial" charset="0"/>
              </a:rPr>
              <a:t>eather phenomena with what can be seen in the sky (bringing science and art together)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Arial" charset="0"/>
              </a:rPr>
              <a:t>Helps guide improvements in cloud, etc. analyses and model initialization</a:t>
            </a:r>
          </a:p>
          <a:p>
            <a:pPr lvl="1"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dirty="0">
                <a:solidFill>
                  <a:srgbClr val="FFFF00"/>
                </a:solidFill>
                <a:latin typeface="Arial" charset="0"/>
                <a:cs typeface="ＭＳ Ｐゴシック" charset="0"/>
              </a:rPr>
              <a:t>S</a:t>
            </a:r>
            <a:r>
              <a:rPr lang="en-US" sz="2200" b="1" dirty="0" smtClean="0">
                <a:solidFill>
                  <a:srgbClr val="FFFF00"/>
                </a:solidFill>
                <a:latin typeface="Arial" charset="0"/>
                <a:cs typeface="ＭＳ Ｐゴシック" charset="0"/>
              </a:rPr>
              <a:t>ensitive </a:t>
            </a:r>
            <a:r>
              <a:rPr lang="en-US" sz="2200" b="1" dirty="0" smtClean="0">
                <a:solidFill>
                  <a:srgbClr val="FF6600"/>
                </a:solidFill>
                <a:latin typeface="Arial" charset="0"/>
                <a:cs typeface="ＭＳ Ｐゴシック" charset="0"/>
              </a:rPr>
              <a:t>independent</a:t>
            </a:r>
            <a:r>
              <a:rPr lang="en-US" sz="2200" b="1" dirty="0" smtClean="0">
                <a:solidFill>
                  <a:srgbClr val="FFFF00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200" b="1" dirty="0" smtClean="0">
                <a:solidFill>
                  <a:srgbClr val="FF6600"/>
                </a:solidFill>
                <a:latin typeface="Arial" charset="0"/>
                <a:cs typeface="ＭＳ Ｐゴシック" charset="0"/>
              </a:rPr>
              <a:t>validation</a:t>
            </a:r>
            <a:r>
              <a:rPr lang="en-US" sz="2200" b="1" dirty="0" smtClean="0">
                <a:solidFill>
                  <a:srgbClr val="FFFF00"/>
                </a:solidFill>
                <a:latin typeface="Arial" charset="0"/>
                <a:cs typeface="ＭＳ Ｐゴシック" charset="0"/>
              </a:rPr>
              <a:t> of both model fields and visualization package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 smtClean="0">
                <a:latin typeface="Arial" charset="0"/>
              </a:rPr>
              <a:t>Potential use as an input for model data </a:t>
            </a:r>
            <a:r>
              <a:rPr lang="en-US" sz="2400" b="1" dirty="0" smtClean="0">
                <a:solidFill>
                  <a:srgbClr val="FF6600"/>
                </a:solidFill>
                <a:latin typeface="Arial" charset="0"/>
              </a:rPr>
              <a:t>assimilation</a:t>
            </a:r>
          </a:p>
          <a:p>
            <a:pPr lvl="1"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dirty="0" err="1" smtClean="0">
                <a:solidFill>
                  <a:srgbClr val="FFFF00"/>
                </a:solidFill>
                <a:latin typeface="Arial" charset="0"/>
                <a:cs typeface="ＭＳ Ｐゴシック" charset="0"/>
              </a:rPr>
              <a:t>Variational</a:t>
            </a:r>
            <a:r>
              <a:rPr lang="en-US" sz="2200" b="1" dirty="0" smtClean="0">
                <a:solidFill>
                  <a:srgbClr val="FFFF00"/>
                </a:solidFill>
                <a:latin typeface="Arial" charset="0"/>
                <a:cs typeface="ＭＳ Ｐゴシック" charset="0"/>
              </a:rPr>
              <a:t> forward model (e.g. GSI or </a:t>
            </a:r>
            <a:r>
              <a:rPr lang="en-US" sz="2200" b="1" dirty="0" err="1" smtClean="0">
                <a:solidFill>
                  <a:srgbClr val="FFFF00"/>
                </a:solidFill>
                <a:latin typeface="Arial" charset="0"/>
                <a:cs typeface="ＭＳ Ｐゴシック" charset="0"/>
              </a:rPr>
              <a:t>vLAPS</a:t>
            </a:r>
            <a:r>
              <a:rPr lang="en-US" sz="2200" b="1" dirty="0" smtClean="0">
                <a:solidFill>
                  <a:srgbClr val="FFFF00"/>
                </a:solidFill>
                <a:latin typeface="Arial" charset="0"/>
                <a:cs typeface="ＭＳ Ｐゴシック" charset="0"/>
              </a:rPr>
              <a:t>)</a:t>
            </a:r>
            <a:endParaRPr lang="en-US" sz="2200" b="1" dirty="0">
              <a:solidFill>
                <a:srgbClr val="FFFF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56323" name="Slide Number Placeholder 4"/>
          <p:cNvSpPr txBox="1">
            <a:spLocks/>
          </p:cNvSpPr>
          <p:nvPr/>
        </p:nvSpPr>
        <p:spPr bwMode="auto">
          <a:xfrm>
            <a:off x="8229600" y="6245225"/>
            <a:ext cx="457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0276D05-4387-AD4B-921B-87038A760E06}" type="slidenum">
              <a:rPr lang="en-US" sz="1400">
                <a:solidFill>
                  <a:srgbClr val="000000"/>
                </a:solidFill>
                <a:latin typeface="Arial" charset="0"/>
              </a:rPr>
              <a:pPr/>
              <a:t>4</a:t>
            </a:fld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968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A4EB29-9A59-D046-8BA7-E1E625E7611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5" descr="camera-allsky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2" y="0"/>
            <a:ext cx="5390368" cy="3854113"/>
          </a:xfrm>
          <a:prstGeom prst="rect">
            <a:avLst/>
          </a:prstGeom>
        </p:spPr>
      </p:pic>
      <p:pic>
        <p:nvPicPr>
          <p:cNvPr id="5" name="Picture 4" descr="touchsrceen-allsky.jp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28" y="2286000"/>
            <a:ext cx="5255172" cy="457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53126" y="676959"/>
            <a:ext cx="2801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DSRC Rooftop</a:t>
            </a:r>
          </a:p>
          <a:p>
            <a:pPr algn="ctr"/>
            <a:r>
              <a:rPr lang="en-US" sz="2000" b="1" dirty="0" smtClean="0"/>
              <a:t>“</a:t>
            </a:r>
            <a:r>
              <a:rPr lang="en-US" sz="2000" b="1" dirty="0" err="1" smtClean="0"/>
              <a:t>Moonglow</a:t>
            </a:r>
            <a:r>
              <a:rPr lang="en-US" sz="2000" b="1" dirty="0" smtClean="0"/>
              <a:t>” Camera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3495" y="4032806"/>
            <a:ext cx="411560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Other cameras: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Mt. Evans webcam </a:t>
            </a:r>
          </a:p>
          <a:p>
            <a:r>
              <a:rPr lang="en-US" dirty="0"/>
              <a:t> </a:t>
            </a:r>
            <a:r>
              <a:rPr lang="en-US" dirty="0" smtClean="0"/>
              <a:t>   (Meyer-</a:t>
            </a:r>
            <a:r>
              <a:rPr lang="en-US" dirty="0" err="1" smtClean="0"/>
              <a:t>Womble</a:t>
            </a:r>
            <a:r>
              <a:rPr lang="en-US" dirty="0" smtClean="0"/>
              <a:t> Observatory </a:t>
            </a:r>
          </a:p>
          <a:p>
            <a:r>
              <a:rPr lang="en-US" dirty="0" smtClean="0"/>
              <a:t>     Univ. of Denver)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Longmont Astronomical Society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300m BAO Tower (Erie, CO)</a:t>
            </a:r>
            <a:endParaRPr lang="en-US" dirty="0"/>
          </a:p>
        </p:txBody>
      </p:sp>
      <p:sp>
        <p:nvSpPr>
          <p:cNvPr id="8" name="Left Arrow 7"/>
          <p:cNvSpPr/>
          <p:nvPr/>
        </p:nvSpPr>
        <p:spPr>
          <a:xfrm>
            <a:off x="2944815" y="751231"/>
            <a:ext cx="3040063" cy="169520"/>
          </a:xfrm>
          <a:prstGeom prst="leftArrow">
            <a:avLst>
              <a:gd name="adj1" fmla="val 50000"/>
              <a:gd name="adj2" fmla="val 77814"/>
            </a:avLst>
          </a:prstGeom>
          <a:effectLst/>
          <a:scene3d>
            <a:camera prst="orthographicFront">
              <a:rot lat="0" lon="0" rev="211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518893" y="1563156"/>
            <a:ext cx="3512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6600"/>
                </a:solidFill>
              </a:rPr>
              <a:t>Acknowledgement to Kirk </a:t>
            </a:r>
            <a:r>
              <a:rPr lang="en-US" i="1" dirty="0" err="1" smtClean="0">
                <a:solidFill>
                  <a:srgbClr val="FF6600"/>
                </a:solidFill>
              </a:rPr>
              <a:t>Holub</a:t>
            </a:r>
            <a:endParaRPr lang="en-US" i="1" dirty="0">
              <a:solidFill>
                <a:srgbClr val="FF6600"/>
              </a:solidFill>
            </a:endParaRPr>
          </a:p>
          <a:p>
            <a:pPr algn="ctr"/>
            <a:r>
              <a:rPr lang="en-US" i="1" dirty="0" smtClean="0">
                <a:solidFill>
                  <a:srgbClr val="FF6600"/>
                </a:solidFill>
              </a:rPr>
              <a:t>(GSD) as camera engineer</a:t>
            </a:r>
            <a:endParaRPr lang="en-US" i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498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grid_transpare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44" y="1653875"/>
            <a:ext cx="8618022" cy="4842994"/>
          </a:xfrm>
          <a:prstGeom prst="rect">
            <a:avLst/>
          </a:prstGeom>
        </p:spPr>
      </p:pic>
      <p:pic>
        <p:nvPicPr>
          <p:cNvPr id="3" name="Picture 2" descr="sun-icon-m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22" y="-4339740"/>
            <a:ext cx="6739576" cy="6784963"/>
          </a:xfrm>
          <a:prstGeom prst="rect">
            <a:avLst/>
          </a:prstGeom>
        </p:spPr>
      </p:pic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5962543" y="15873"/>
            <a:ext cx="2895600" cy="151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hangingPunct="1"/>
            <a:r>
              <a:rPr lang="en-US" sz="3200" b="1" dirty="0" smtClean="0">
                <a:solidFill>
                  <a:prstClr val="white"/>
                </a:solidFill>
                <a:latin typeface="Calibri" charset="0"/>
              </a:rPr>
              <a:t>Ray Tracing Techniques</a:t>
            </a:r>
            <a:endParaRPr lang="en-US" sz="3200" b="1" dirty="0">
              <a:solidFill>
                <a:prstClr val="white"/>
              </a:solidFill>
              <a:latin typeface="Calibri" charset="0"/>
            </a:endParaRPr>
          </a:p>
        </p:txBody>
      </p:sp>
      <p:sp>
        <p:nvSpPr>
          <p:cNvPr id="22532" name="Line 3"/>
          <p:cNvSpPr>
            <a:spLocks noChangeShapeType="1"/>
          </p:cNvSpPr>
          <p:nvPr/>
        </p:nvSpPr>
        <p:spPr bwMode="auto">
          <a:xfrm>
            <a:off x="5080097" y="1011866"/>
            <a:ext cx="1855691" cy="3553784"/>
          </a:xfrm>
          <a:prstGeom prst="line">
            <a:avLst/>
          </a:prstGeom>
          <a:noFill/>
          <a:ln w="22098">
            <a:solidFill>
              <a:srgbClr val="FFFF00"/>
            </a:solidFill>
            <a:miter lim="800000"/>
            <a:headEnd type="none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533" name="Line 4"/>
          <p:cNvSpPr>
            <a:spLocks noChangeShapeType="1"/>
          </p:cNvSpPr>
          <p:nvPr/>
        </p:nvSpPr>
        <p:spPr bwMode="auto">
          <a:xfrm>
            <a:off x="4333434" y="1380434"/>
            <a:ext cx="1556191" cy="3083615"/>
          </a:xfrm>
          <a:prstGeom prst="line">
            <a:avLst/>
          </a:prstGeom>
          <a:noFill/>
          <a:ln w="22098">
            <a:solidFill>
              <a:srgbClr val="FFFF00"/>
            </a:solidFill>
            <a:miter lim="800000"/>
            <a:headEnd type="none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534" name="Line 5"/>
          <p:cNvSpPr>
            <a:spLocks noChangeShapeType="1"/>
          </p:cNvSpPr>
          <p:nvPr/>
        </p:nvSpPr>
        <p:spPr bwMode="auto">
          <a:xfrm>
            <a:off x="3642597" y="1584092"/>
            <a:ext cx="1716626" cy="3565949"/>
          </a:xfrm>
          <a:prstGeom prst="line">
            <a:avLst/>
          </a:prstGeom>
          <a:noFill/>
          <a:ln w="22098">
            <a:solidFill>
              <a:srgbClr val="FFFF00"/>
            </a:solidFill>
            <a:miter lim="800000"/>
            <a:headEnd type="none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535" name="Line 6"/>
          <p:cNvSpPr>
            <a:spLocks noChangeShapeType="1"/>
          </p:cNvSpPr>
          <p:nvPr/>
        </p:nvSpPr>
        <p:spPr bwMode="auto">
          <a:xfrm>
            <a:off x="2958739" y="1891140"/>
            <a:ext cx="1749786" cy="3744485"/>
          </a:xfrm>
          <a:prstGeom prst="line">
            <a:avLst/>
          </a:prstGeom>
          <a:noFill/>
          <a:ln w="22098">
            <a:solidFill>
              <a:srgbClr val="FFFF00"/>
            </a:solidFill>
            <a:miter lim="800000"/>
            <a:headEnd type="none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550" name="Line 21"/>
          <p:cNvSpPr>
            <a:spLocks noChangeShapeType="1"/>
          </p:cNvSpPr>
          <p:nvPr/>
        </p:nvSpPr>
        <p:spPr bwMode="auto">
          <a:xfrm flipV="1">
            <a:off x="2705100" y="2438400"/>
            <a:ext cx="3848100" cy="2025650"/>
          </a:xfrm>
          <a:prstGeom prst="line">
            <a:avLst/>
          </a:prstGeom>
          <a:noFill/>
          <a:ln w="22098">
            <a:solidFill>
              <a:srgbClr val="FFCCCC"/>
            </a:solidFill>
            <a:miter lim="800000"/>
            <a:headEnd type="none" w="lg" len="lg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>
              <a:ln>
                <a:solidFill>
                  <a:schemeClr val="tx1"/>
                </a:solidFill>
                <a:headEnd type="triangle"/>
                <a:tailEnd type="triangle"/>
              </a:ln>
              <a:solidFill>
                <a:prstClr val="white"/>
              </a:solidFill>
            </a:endParaRPr>
          </a:p>
        </p:txBody>
      </p:sp>
      <p:sp>
        <p:nvSpPr>
          <p:cNvPr id="22551" name="Line 22"/>
          <p:cNvSpPr>
            <a:spLocks noChangeShapeType="1"/>
          </p:cNvSpPr>
          <p:nvPr/>
        </p:nvSpPr>
        <p:spPr bwMode="auto">
          <a:xfrm flipV="1">
            <a:off x="2666999" y="3871912"/>
            <a:ext cx="2887611" cy="714375"/>
          </a:xfrm>
          <a:prstGeom prst="line">
            <a:avLst/>
          </a:prstGeom>
          <a:noFill/>
          <a:ln w="22098">
            <a:solidFill>
              <a:srgbClr val="FFCCCC"/>
            </a:solidFill>
            <a:miter lim="800000"/>
            <a:headEnd type="none" w="lg" len="lg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>
              <a:ln>
                <a:solidFill>
                  <a:srgbClr val="000000"/>
                </a:solidFill>
                <a:headEnd type="triangle"/>
                <a:tailEnd type="triangle"/>
              </a:ln>
              <a:solidFill>
                <a:prstClr val="white"/>
              </a:solidFill>
            </a:endParaRPr>
          </a:p>
        </p:txBody>
      </p:sp>
      <p:sp>
        <p:nvSpPr>
          <p:cNvPr id="22552" name="Line 23"/>
          <p:cNvSpPr>
            <a:spLocks noChangeShapeType="1"/>
          </p:cNvSpPr>
          <p:nvPr/>
        </p:nvSpPr>
        <p:spPr bwMode="auto">
          <a:xfrm flipV="1">
            <a:off x="2667000" y="4464049"/>
            <a:ext cx="2319338" cy="274637"/>
          </a:xfrm>
          <a:prstGeom prst="line">
            <a:avLst/>
          </a:prstGeom>
          <a:noFill/>
          <a:ln w="22098">
            <a:solidFill>
              <a:srgbClr val="FFCCCC"/>
            </a:solidFill>
            <a:miter lim="800000"/>
            <a:headEnd type="none" w="lg" len="lg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557" name="Rectangle 28"/>
          <p:cNvSpPr>
            <a:spLocks noChangeArrowheads="1"/>
          </p:cNvSpPr>
          <p:nvPr/>
        </p:nvSpPr>
        <p:spPr bwMode="auto">
          <a:xfrm>
            <a:off x="5414963" y="152400"/>
            <a:ext cx="3729037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564" name="Text Box 35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hangingPunct="1"/>
            <a:fld id="{4D59C559-3FA4-9E44-8B07-DC233800EB85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defTabSz="457200" eaLnBrk="1" hangingPunct="1"/>
              <a:t>6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 descr="Eye-2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4" t="30498" r="13562" b="14899"/>
          <a:stretch/>
        </p:blipFill>
        <p:spPr>
          <a:xfrm rot="20247470" flipH="1">
            <a:off x="903286" y="4341623"/>
            <a:ext cx="1799228" cy="1095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53" name="Line 24"/>
          <p:cNvSpPr>
            <a:spLocks noChangeShapeType="1"/>
          </p:cNvSpPr>
          <p:nvPr/>
        </p:nvSpPr>
        <p:spPr bwMode="auto">
          <a:xfrm flipV="1">
            <a:off x="2622550" y="4887912"/>
            <a:ext cx="2618044" cy="0"/>
          </a:xfrm>
          <a:prstGeom prst="line">
            <a:avLst/>
          </a:prstGeom>
          <a:noFill/>
          <a:ln w="22098">
            <a:solidFill>
              <a:srgbClr val="FFCCCC"/>
            </a:solidFill>
            <a:miter lim="800000"/>
            <a:headEnd type="none" w="lg" len="lg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6"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30480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" name="Line 5"/>
          <p:cNvSpPr>
            <a:spLocks noChangeShapeType="1"/>
          </p:cNvSpPr>
          <p:nvPr/>
        </p:nvSpPr>
        <p:spPr bwMode="auto">
          <a:xfrm>
            <a:off x="5170055" y="4757882"/>
            <a:ext cx="181264" cy="397163"/>
          </a:xfrm>
          <a:prstGeom prst="line">
            <a:avLst/>
          </a:prstGeom>
          <a:noFill/>
          <a:ln w="22098">
            <a:solidFill>
              <a:srgbClr val="C8CBA0"/>
            </a:solidFill>
            <a:miter lim="800000"/>
            <a:headEnd type="none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3780000">
            <a:off x="3389357" y="2325708"/>
            <a:ext cx="1741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3D Short Wave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64678" y="3491433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θ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487893" y="6249373"/>
            <a:ext cx="2217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θ</a:t>
            </a:r>
            <a:r>
              <a:rPr lang="en-US" dirty="0" smtClean="0"/>
              <a:t> = scattering angle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063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bined_1530010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33400"/>
            <a:ext cx="4572000" cy="28194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3733800"/>
            <a:ext cx="4535426" cy="2824087"/>
            <a:chOff x="0" y="1191233"/>
            <a:chExt cx="7132519" cy="4587798"/>
          </a:xfrm>
        </p:grpSpPr>
        <p:pic>
          <p:nvPicPr>
            <p:cNvPr id="7" name="Picture 6" descr="rainbow_camera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21998"/>
            <a:stretch/>
          </p:blipFill>
          <p:spPr>
            <a:xfrm>
              <a:off x="0" y="3488271"/>
              <a:ext cx="7132516" cy="2290760"/>
            </a:xfrm>
            <a:prstGeom prst="rect">
              <a:avLst/>
            </a:prstGeom>
          </p:spPr>
        </p:pic>
        <p:pic>
          <p:nvPicPr>
            <p:cNvPr id="8" name="Picture 7" descr="gmeta_15649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-216" r="21997" b="216"/>
            <a:stretch/>
          </p:blipFill>
          <p:spPr>
            <a:xfrm>
              <a:off x="0" y="1191233"/>
              <a:ext cx="7132519" cy="2290758"/>
            </a:xfrm>
            <a:prstGeom prst="rect">
              <a:avLst/>
            </a:prstGeom>
          </p:spPr>
        </p:pic>
      </p:grpSp>
      <p:pic>
        <p:nvPicPr>
          <p:cNvPr id="20" name="Picture 19" descr="combined_152230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7" r="-26277"/>
          <a:stretch/>
        </p:blipFill>
        <p:spPr>
          <a:xfrm>
            <a:off x="4590288" y="3747680"/>
            <a:ext cx="12172747" cy="2824867"/>
          </a:xfrm>
          <a:prstGeom prst="rect">
            <a:avLst/>
          </a:prstGeom>
        </p:spPr>
      </p:pic>
      <p:pic>
        <p:nvPicPr>
          <p:cNvPr id="4" name="Picture 3" descr="6Jul14-single-frame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4537802" cy="2819400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4560"/>
            <a:ext cx="9144000" cy="43815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FOUR SIMULATED </a:t>
            </a:r>
            <a:r>
              <a:rPr lang="en-US" sz="2800" b="1" dirty="0" err="1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vs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 OBSERVED COMPARISONS</a:t>
            </a:r>
            <a:endParaRPr lang="en-US" sz="2800" b="1" dirty="0">
              <a:solidFill>
                <a:srgbClr val="3333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" y="685800"/>
            <a:ext cx="1945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</a:rPr>
              <a:t>Daytime clouds 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05600" y="685800"/>
            <a:ext cx="2111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</a:rPr>
              <a:t>Nighttime clouds 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9793" y="3897603"/>
            <a:ext cx="1200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</a:rPr>
              <a:t>Rainbow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1993" y="3897603"/>
            <a:ext cx="1765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</a:rPr>
              <a:t>Sunset colors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1568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solidFill>
                  <a:srgbClr val="A1D4EA"/>
                </a:solidFill>
              </a:rPr>
              <a:t>SIMULATED </a:t>
            </a:r>
            <a:endParaRPr lang="en-US" dirty="0">
              <a:solidFill>
                <a:srgbClr val="A1D4EA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0000" y="1968372"/>
            <a:ext cx="1491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solidFill>
                  <a:srgbClr val="A1D4EA"/>
                </a:solidFill>
              </a:rPr>
              <a:t>OBSERVED</a:t>
            </a:r>
            <a:endParaRPr lang="en-US" dirty="0">
              <a:solidFill>
                <a:srgbClr val="A1D4EA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10000" y="3911089"/>
            <a:ext cx="1568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solidFill>
                  <a:srgbClr val="A1D4EA"/>
                </a:solidFill>
              </a:rPr>
              <a:t>SIMULATED </a:t>
            </a:r>
            <a:endParaRPr lang="en-US" dirty="0">
              <a:solidFill>
                <a:srgbClr val="A1D4EA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10000" y="5219317"/>
            <a:ext cx="1491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solidFill>
                  <a:srgbClr val="A1D4EA"/>
                </a:solidFill>
              </a:rPr>
              <a:t>OBSERVED</a:t>
            </a:r>
            <a:endParaRPr lang="en-US" dirty="0">
              <a:solidFill>
                <a:srgbClr val="A1D4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177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ctrTitle"/>
          </p:nvPr>
        </p:nvSpPr>
        <p:spPr>
          <a:xfrm>
            <a:off x="1386703" y="-206514"/>
            <a:ext cx="6329405" cy="95867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-US" sz="3600" b="1" dirty="0" smtClean="0">
                <a:solidFill>
                  <a:srgbClr val="FF6600"/>
                </a:solidFill>
                <a:latin typeface="Arial"/>
                <a:cs typeface="Arial"/>
              </a:rPr>
              <a:t>Nighttime View</a:t>
            </a:r>
            <a:endParaRPr lang="en" sz="36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0" y="833396"/>
            <a:ext cx="9064625" cy="390529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80085" y="2624407"/>
            <a:ext cx="3296663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Twilight / Airglow 790km up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+ City Lights, Zodiacal Light, Galactic Glow</a:t>
            </a: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2" name="Picture 1" descr="muri_790k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3" y="842973"/>
            <a:ext cx="6015027" cy="601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6429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ctrTitle"/>
          </p:nvPr>
        </p:nvSpPr>
        <p:spPr>
          <a:xfrm>
            <a:off x="1386703" y="-206514"/>
            <a:ext cx="6329405" cy="95867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-US" sz="3600" b="1" dirty="0" smtClean="0">
                <a:solidFill>
                  <a:srgbClr val="FF6600"/>
                </a:solidFill>
                <a:latin typeface="Arial"/>
                <a:cs typeface="Arial"/>
              </a:rPr>
              <a:t>Full Disk Earth View</a:t>
            </a:r>
            <a:endParaRPr lang="en" sz="36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0" y="833396"/>
            <a:ext cx="9064625" cy="390529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20968" y="5705156"/>
            <a:ext cx="29460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Earth global view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Compare with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DSCOVR or </a:t>
            </a:r>
            <a:r>
              <a:rPr lang="en-US" sz="1600" b="1" dirty="0" err="1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Himawari</a:t>
            </a: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 descr="dscovr_montage_1609418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371"/>
            <a:ext cx="9144000" cy="4572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16385" y="5543371"/>
            <a:ext cx="1568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solidFill>
                  <a:srgbClr val="A1D4EA"/>
                </a:solidFill>
              </a:rPr>
              <a:t>SIMULATED </a:t>
            </a:r>
            <a:endParaRPr lang="en-US" dirty="0">
              <a:solidFill>
                <a:srgbClr val="A1D4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66813" y="5543371"/>
            <a:ext cx="20167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rgbClr val="A1D4EA"/>
                </a:solidFill>
              </a:rPr>
              <a:t>OBSERVED (DSCOVR) </a:t>
            </a:r>
            <a:endParaRPr lang="en-US" dirty="0">
              <a:solidFill>
                <a:srgbClr val="A1D4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07967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tory">
  <a:themeElements>
    <a:clrScheme name="Custom 1">
      <a:dk1>
        <a:srgbClr val="3A7AD1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502432</TotalTime>
  <Words>579</Words>
  <Application>Microsoft Macintosh PowerPoint</Application>
  <PresentationFormat>On-screen Show (4:3)</PresentationFormat>
  <Paragraphs>167</Paragraphs>
  <Slides>18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Story</vt:lpstr>
      <vt:lpstr>Image Processing – Carrying on the Viking Tradition</vt:lpstr>
      <vt:lpstr>VL-1 Hi-Res Mosaic</vt:lpstr>
      <vt:lpstr>Model Simulated All-Sky Image (left)  Compared with All-Sky Camera (right)</vt:lpstr>
      <vt:lpstr>Simulated Weather Imagery Purpose</vt:lpstr>
      <vt:lpstr>PowerPoint Presentation</vt:lpstr>
      <vt:lpstr>PowerPoint Presentation</vt:lpstr>
      <vt:lpstr>FOUR SIMULATED vs OBSERVED COMPARISONS</vt:lpstr>
      <vt:lpstr>Nighttime View</vt:lpstr>
      <vt:lpstr>Full Disk Earth View</vt:lpstr>
      <vt:lpstr>Atmospheric Simulations</vt:lpstr>
      <vt:lpstr>Science On A Sphere</vt:lpstr>
      <vt:lpstr>3D Modeling &amp; Visualization Efforts</vt:lpstr>
      <vt:lpstr>3D Modeling &amp; Visualization Efforts</vt:lpstr>
      <vt:lpstr>3D Modeling &amp; Visualization Efforts</vt:lpstr>
      <vt:lpstr>3D Modeling &amp; Visualization Efforts</vt:lpstr>
      <vt:lpstr>3D Modeling &amp; Visualization Efforts</vt:lpstr>
      <vt:lpstr>3D Modeling &amp; Visualization Efforts</vt:lpstr>
      <vt:lpstr>SOS Explorer</vt:lpstr>
    </vt:vector>
  </TitlesOfParts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Forecast Applications Branch (FAB)</dc:title>
  <dc:creator>Scott Mackaro</dc:creator>
  <cp:lastModifiedBy>Steve Albers</cp:lastModifiedBy>
  <cp:revision>842</cp:revision>
  <cp:lastPrinted>2010-04-26T20:07:53Z</cp:lastPrinted>
  <dcterms:created xsi:type="dcterms:W3CDTF">2011-08-31T19:33:34Z</dcterms:created>
  <dcterms:modified xsi:type="dcterms:W3CDTF">2016-07-15T18:23:33Z</dcterms:modified>
</cp:coreProperties>
</file>