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40" r:id="rId1"/>
  </p:sldMasterIdLst>
  <p:notesMasterIdLst>
    <p:notesMasterId r:id="rId88"/>
  </p:notesMasterIdLst>
  <p:handoutMasterIdLst>
    <p:handoutMasterId r:id="rId89"/>
  </p:handoutMasterIdLst>
  <p:sldIdLst>
    <p:sldId id="383" r:id="rId2"/>
    <p:sldId id="552" r:id="rId3"/>
    <p:sldId id="565" r:id="rId4"/>
    <p:sldId id="573" r:id="rId5"/>
    <p:sldId id="554" r:id="rId6"/>
    <p:sldId id="555" r:id="rId7"/>
    <p:sldId id="556" r:id="rId8"/>
    <p:sldId id="456" r:id="rId9"/>
    <p:sldId id="455" r:id="rId10"/>
    <p:sldId id="457" r:id="rId11"/>
    <p:sldId id="471" r:id="rId12"/>
    <p:sldId id="575" r:id="rId13"/>
    <p:sldId id="586" r:id="rId14"/>
    <p:sldId id="465" r:id="rId15"/>
    <p:sldId id="584" r:id="rId16"/>
    <p:sldId id="498" r:id="rId17"/>
    <p:sldId id="466" r:id="rId18"/>
    <p:sldId id="477" r:id="rId19"/>
    <p:sldId id="476" r:id="rId20"/>
    <p:sldId id="400" r:id="rId21"/>
    <p:sldId id="516" r:id="rId22"/>
    <p:sldId id="491" r:id="rId23"/>
    <p:sldId id="507" r:id="rId24"/>
    <p:sldId id="503" r:id="rId25"/>
    <p:sldId id="485" r:id="rId26"/>
    <p:sldId id="490" r:id="rId27"/>
    <p:sldId id="469" r:id="rId28"/>
    <p:sldId id="479" r:id="rId29"/>
    <p:sldId id="459" r:id="rId30"/>
    <p:sldId id="529" r:id="rId31"/>
    <p:sldId id="545" r:id="rId32"/>
    <p:sldId id="572" r:id="rId33"/>
    <p:sldId id="570" r:id="rId34"/>
    <p:sldId id="583" r:id="rId35"/>
    <p:sldId id="462" r:id="rId36"/>
    <p:sldId id="562" r:id="rId37"/>
    <p:sldId id="559" r:id="rId38"/>
    <p:sldId id="458" r:id="rId39"/>
    <p:sldId id="467" r:id="rId40"/>
    <p:sldId id="515" r:id="rId41"/>
    <p:sldId id="547" r:id="rId42"/>
    <p:sldId id="526" r:id="rId43"/>
    <p:sldId id="531" r:id="rId44"/>
    <p:sldId id="564" r:id="rId45"/>
    <p:sldId id="566" r:id="rId46"/>
    <p:sldId id="567" r:id="rId47"/>
    <p:sldId id="568" r:id="rId48"/>
    <p:sldId id="527" r:id="rId49"/>
    <p:sldId id="560" r:id="rId50"/>
    <p:sldId id="574" r:id="rId51"/>
    <p:sldId id="482" r:id="rId52"/>
    <p:sldId id="494" r:id="rId53"/>
    <p:sldId id="563" r:id="rId54"/>
    <p:sldId id="541" r:id="rId55"/>
    <p:sldId id="542" r:id="rId56"/>
    <p:sldId id="496" r:id="rId57"/>
    <p:sldId id="488" r:id="rId58"/>
    <p:sldId id="497" r:id="rId59"/>
    <p:sldId id="492" r:id="rId60"/>
    <p:sldId id="493" r:id="rId61"/>
    <p:sldId id="489" r:id="rId62"/>
    <p:sldId id="506" r:id="rId63"/>
    <p:sldId id="546" r:id="rId64"/>
    <p:sldId id="585" r:id="rId65"/>
    <p:sldId id="451" r:id="rId66"/>
    <p:sldId id="550" r:id="rId67"/>
    <p:sldId id="532" r:id="rId68"/>
    <p:sldId id="533" r:id="rId69"/>
    <p:sldId id="534" r:id="rId70"/>
    <p:sldId id="535" r:id="rId71"/>
    <p:sldId id="536" r:id="rId72"/>
    <p:sldId id="537" r:id="rId73"/>
    <p:sldId id="402" r:id="rId74"/>
    <p:sldId id="396" r:id="rId75"/>
    <p:sldId id="401" r:id="rId76"/>
    <p:sldId id="397" r:id="rId77"/>
    <p:sldId id="405" r:id="rId78"/>
    <p:sldId id="473" r:id="rId79"/>
    <p:sldId id="525" r:id="rId80"/>
    <p:sldId id="517" r:id="rId81"/>
    <p:sldId id="500" r:id="rId82"/>
    <p:sldId id="403" r:id="rId83"/>
    <p:sldId id="510" r:id="rId84"/>
    <p:sldId id="499" r:id="rId85"/>
    <p:sldId id="483" r:id="rId86"/>
    <p:sldId id="522" r:id="rId87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5602FF"/>
    <a:srgbClr val="0758FF"/>
    <a:srgbClr val="00FF06"/>
    <a:srgbClr val="00FDFF"/>
    <a:srgbClr val="AEFF01"/>
    <a:srgbClr val="BBBB00"/>
    <a:srgbClr val="09C405"/>
    <a:srgbClr val="B70AF4"/>
    <a:srgbClr val="6EC737"/>
    <a:srgbClr val="65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60" autoAdjust="0"/>
    <p:restoredTop sz="99497" autoAdjust="0"/>
  </p:normalViewPr>
  <p:slideViewPr>
    <p:cSldViewPr snapToGrid="0" snapToObjects="1">
      <p:cViewPr varScale="1">
        <p:scale>
          <a:sx n="166" d="100"/>
          <a:sy n="166" d="100"/>
        </p:scale>
        <p:origin x="39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101" d="100"/>
          <a:sy n="101" d="100"/>
        </p:scale>
        <p:origin x="-1056" y="-12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D773D6-4A42-C848-84A2-1484CE37EC2D}" type="doc">
      <dgm:prSet loTypeId="urn:microsoft.com/office/officeart/2005/8/layout/hProcess3" loCatId="" qsTypeId="urn:microsoft.com/office/officeart/2005/8/quickstyle/simple4" qsCatId="simple" csTypeId="urn:microsoft.com/office/officeart/2005/8/colors/accent1_2#1" csCatId="accent1" phldr="1"/>
      <dgm:spPr/>
    </dgm:pt>
    <dgm:pt modelId="{7E7C6156-04D2-7043-BBAD-F12E9B13F4D9}" type="pres">
      <dgm:prSet presAssocID="{E8D773D6-4A42-C848-84A2-1484CE37EC2D}" presName="Name0" presStyleCnt="0">
        <dgm:presLayoutVars>
          <dgm:dir/>
          <dgm:animLvl val="lvl"/>
          <dgm:resizeHandles val="exact"/>
        </dgm:presLayoutVars>
      </dgm:prSet>
      <dgm:spPr/>
    </dgm:pt>
    <dgm:pt modelId="{C6F5A8BC-497C-EE48-AAFE-86B28016C9D5}" type="pres">
      <dgm:prSet presAssocID="{E8D773D6-4A42-C848-84A2-1484CE37EC2D}" presName="dummy" presStyleCnt="0"/>
      <dgm:spPr/>
    </dgm:pt>
    <dgm:pt modelId="{BC4A8100-AE30-D446-BFF4-43B15AB731E7}" type="pres">
      <dgm:prSet presAssocID="{E8D773D6-4A42-C848-84A2-1484CE37EC2D}" presName="linH" presStyleCnt="0"/>
      <dgm:spPr/>
    </dgm:pt>
    <dgm:pt modelId="{689EB50A-8FE9-C445-92E8-EAF7EAD329B2}" type="pres">
      <dgm:prSet presAssocID="{E8D773D6-4A42-C848-84A2-1484CE37EC2D}" presName="padding1" presStyleCnt="0"/>
      <dgm:spPr/>
    </dgm:pt>
    <dgm:pt modelId="{A961C3EF-B954-8347-838C-9100AA45C050}" type="pres">
      <dgm:prSet presAssocID="{E8D773D6-4A42-C848-84A2-1484CE37EC2D}" presName="padding2" presStyleCnt="0"/>
      <dgm:spPr/>
    </dgm:pt>
    <dgm:pt modelId="{C3093328-4104-1646-8168-1D7D8917E5F8}" type="pres">
      <dgm:prSet presAssocID="{E8D773D6-4A42-C848-84A2-1484CE37EC2D}" presName="negArrow" presStyleCnt="0"/>
      <dgm:spPr/>
    </dgm:pt>
    <dgm:pt modelId="{7E042C70-3EE3-424E-A918-06457D37D8D6}" type="pres">
      <dgm:prSet presAssocID="{E8D773D6-4A42-C848-84A2-1484CE37EC2D}" presName="backgroundArrow" presStyleLbl="node1" presStyleIdx="0" presStyleCnt="1" custAng="5400000" custFlipVert="0" custScaleX="27881" custScaleY="17053" custLinFactNeighborX="1470" custLinFactNeighborY="4726"/>
      <dgm:spPr/>
    </dgm:pt>
  </dgm:ptLst>
  <dgm:cxnLst>
    <dgm:cxn modelId="{308A1A3E-59CB-DC44-969F-4C0A615B67E8}" type="presOf" srcId="{E8D773D6-4A42-C848-84A2-1484CE37EC2D}" destId="{7E7C6156-04D2-7043-BBAD-F12E9B13F4D9}" srcOrd="0" destOrd="0" presId="urn:microsoft.com/office/officeart/2005/8/layout/hProcess3"/>
    <dgm:cxn modelId="{800D7990-36A9-7F44-B88B-2BE340554108}" type="presParOf" srcId="{7E7C6156-04D2-7043-BBAD-F12E9B13F4D9}" destId="{C6F5A8BC-497C-EE48-AAFE-86B28016C9D5}" srcOrd="0" destOrd="0" presId="urn:microsoft.com/office/officeart/2005/8/layout/hProcess3"/>
    <dgm:cxn modelId="{D6BECCAB-26AE-464B-BF46-F4F59D0A6988}" type="presParOf" srcId="{7E7C6156-04D2-7043-BBAD-F12E9B13F4D9}" destId="{BC4A8100-AE30-D446-BFF4-43B15AB731E7}" srcOrd="1" destOrd="0" presId="urn:microsoft.com/office/officeart/2005/8/layout/hProcess3"/>
    <dgm:cxn modelId="{8889E922-527C-ED43-87D0-BF34D477035E}" type="presParOf" srcId="{BC4A8100-AE30-D446-BFF4-43B15AB731E7}" destId="{689EB50A-8FE9-C445-92E8-EAF7EAD329B2}" srcOrd="0" destOrd="0" presId="urn:microsoft.com/office/officeart/2005/8/layout/hProcess3"/>
    <dgm:cxn modelId="{C708F1D8-E312-A84C-A653-FDFB32621AD4}" type="presParOf" srcId="{BC4A8100-AE30-D446-BFF4-43B15AB731E7}" destId="{A961C3EF-B954-8347-838C-9100AA45C050}" srcOrd="1" destOrd="0" presId="urn:microsoft.com/office/officeart/2005/8/layout/hProcess3"/>
    <dgm:cxn modelId="{497202C8-99FB-8B44-836C-DC1EF724123A}" type="presParOf" srcId="{BC4A8100-AE30-D446-BFF4-43B15AB731E7}" destId="{C3093328-4104-1646-8168-1D7D8917E5F8}" srcOrd="2" destOrd="0" presId="urn:microsoft.com/office/officeart/2005/8/layout/hProcess3"/>
    <dgm:cxn modelId="{8E96E40C-9ECC-9344-965B-162B47353AB2}" type="presParOf" srcId="{BC4A8100-AE30-D446-BFF4-43B15AB731E7}" destId="{7E042C70-3EE3-424E-A918-06457D37D8D6}" srcOrd="3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042C70-3EE3-424E-A918-06457D37D8D6}">
      <dsp:nvSpPr>
        <dsp:cNvPr id="0" name=""/>
        <dsp:cNvSpPr/>
      </dsp:nvSpPr>
      <dsp:spPr>
        <a:xfrm rot="5400000">
          <a:off x="31795" y="188344"/>
          <a:ext cx="603054" cy="77442"/>
        </a:xfrm>
        <a:prstGeom prst="right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00000"/>
                <a:satMod val="200000"/>
                <a:lumMod val="120000"/>
              </a:schemeClr>
            </a:gs>
          </a:gsLst>
          <a:lin ang="16200000" scaled="0"/>
        </a:gradFill>
        <a:ln>
          <a:noFill/>
        </a:ln>
        <a:effectLst>
          <a:outerShdw blurRad="88900" dist="50800" dir="2100000" sx="104000" sy="104000" algn="br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image" Target="../media/image75.png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68" tIns="46584" rIns="93168" bIns="4658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356EC4A7-2196-6D4F-9BB6-531408FED174}" type="datetime1">
              <a:rPr lang="en-US"/>
              <a:pPr>
                <a:defRPr/>
              </a:pPr>
              <a:t>3/13/18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68" tIns="46584" rIns="93168" bIns="4658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68" tIns="46584" rIns="93168" bIns="465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0792E0F-3E13-6A41-B087-D1B63FE17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8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68" tIns="46584" rIns="93168" bIns="4658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34EE737-4804-0B44-980F-08A0192A4CD7}" type="datetime1">
              <a:rPr lang="en-US"/>
              <a:pPr>
                <a:defRPr/>
              </a:pPr>
              <a:t>3/13/18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8" tIns="46584" rIns="93168" bIns="4658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68" tIns="46584" rIns="93168" bIns="4658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68" tIns="46584" rIns="93168" bIns="4658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68" tIns="46584" rIns="93168" bIns="465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7089E7DB-E534-DC4B-964D-B9D825C22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693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hape 18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48130" name="Shape 190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hape 115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noFill/>
        </p:spPr>
      </p:sp>
      <p:sp>
        <p:nvSpPr>
          <p:cNvPr id="15362" name="Shape 11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hape 115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noFill/>
        </p:spPr>
      </p:sp>
      <p:sp>
        <p:nvSpPr>
          <p:cNvPr id="15362" name="Shape 11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067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hape 115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noFill/>
        </p:spPr>
      </p:sp>
      <p:sp>
        <p:nvSpPr>
          <p:cNvPr id="15362" name="Shape 11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hape 21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noFill/>
        </p:spPr>
      </p:sp>
      <p:sp>
        <p:nvSpPr>
          <p:cNvPr id="17410" name="Shape 21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hape 218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17410" name="Shape 21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218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19458" name="Shape 21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hape 211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2" name="Shape 21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218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19458" name="Shape 21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218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19458" name="Shape 21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218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19458" name="Shape 21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hape 94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6" name="Shape 9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218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19458" name="Shape 21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218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19458" name="Shape 21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218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19458" name="Shape 21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1168400" y="706438"/>
            <a:ext cx="46736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3172" tIns="46587" rIns="93172" bIns="46587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23555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701675" y="4416426"/>
            <a:ext cx="5594350" cy="4171950"/>
          </a:xfrm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hape 232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Shape 23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hape 23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-10569152" y="706914"/>
            <a:ext cx="21138304" cy="15768373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62466" name="Shape 23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7" tIns="93157" rIns="93157" bIns="93157"/>
          <a:lstStyle/>
          <a:p>
            <a:endParaRPr lang="en-US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218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19458" name="Shape 21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218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19458" name="Shape 21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hape 218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31746" name="Shape 21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hape 18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48130" name="Shape 190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  <p:extLst>
      <p:ext uri="{BB962C8B-B14F-4D97-AF65-F5344CB8AC3E}">
        <p14:creationId xmlns:p14="http://schemas.microsoft.com/office/powerpoint/2010/main" val="14765486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512425" y="706438"/>
            <a:ext cx="21024850" cy="15768637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TW">
                <a:ea typeface="ＭＳ Ｐゴシック" charset="0"/>
                <a:cs typeface="ＭＳ Ｐゴシック" charset="0"/>
              </a:rPr>
              <a:t>These five constants represents the coefficient of hydrometer concentration, with the unit of 1/kg/m.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>
                <a:ea typeface="ＭＳ Ｐゴシック" charset="0"/>
                <a:cs typeface="ＭＳ Ｐゴシック" charset="0"/>
              </a:rPr>
              <a:t>Cloud optical depth is equal to the integration of hydrometers from surface to model top vertically.</a:t>
            </a: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3ED0CDE-95E2-DA49-A677-EFECACE812B6}" type="slidenum">
              <a:rPr lang="en-US" altLang="zh-TW">
                <a:solidFill>
                  <a:srgbClr val="000000"/>
                </a:solidFill>
                <a:latin typeface="Calibri" charset="0"/>
                <a:ea typeface="新細明體" charset="0"/>
                <a:cs typeface="新細明體" charset="0"/>
              </a:rPr>
              <a:pPr/>
              <a:t>66</a:t>
            </a:fld>
            <a:endParaRPr lang="en-US" altLang="zh-TW">
              <a:solidFill>
                <a:srgbClr val="000000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512425" y="706438"/>
            <a:ext cx="21024850" cy="15768637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TW">
                <a:ea typeface="ＭＳ Ｐゴシック" charset="0"/>
                <a:cs typeface="ＭＳ Ｐゴシック" charset="0"/>
              </a:rPr>
              <a:t>These five constants represents the coefficient of hydrometer concentration, with the unit of 1/kg/m.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>
                <a:ea typeface="ＭＳ Ｐゴシック" charset="0"/>
                <a:cs typeface="ＭＳ Ｐゴシック" charset="0"/>
              </a:rPr>
              <a:t>Cloud optical depth is equal to the integration of hydrometers from surface to model top vertically.</a:t>
            </a: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3ED0CDE-95E2-DA49-A677-EFECACE812B6}" type="slidenum">
              <a:rPr lang="en-US" altLang="zh-TW">
                <a:solidFill>
                  <a:srgbClr val="000000"/>
                </a:solidFill>
                <a:latin typeface="Calibri" charset="0"/>
                <a:ea typeface="新細明體" charset="0"/>
                <a:cs typeface="新細明體" charset="0"/>
              </a:rPr>
              <a:pPr/>
              <a:t>67</a:t>
            </a:fld>
            <a:endParaRPr lang="en-US" altLang="zh-TW">
              <a:solidFill>
                <a:srgbClr val="000000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512425" y="706438"/>
            <a:ext cx="21024850" cy="15768637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TW">
                <a:ea typeface="ＭＳ Ｐゴシック" charset="0"/>
                <a:cs typeface="ＭＳ Ｐゴシック" charset="0"/>
              </a:rPr>
              <a:t>Here are the cloud ice at 225hPa.The left is analyze from using cloud optical depth ,and the right is analyze from using traditional LAPS  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>
                <a:ea typeface="ＭＳ Ｐゴシック" charset="0"/>
                <a:cs typeface="ＭＳ Ｐゴシック" charset="0"/>
              </a:rPr>
              <a:t>The left Cloud ice seems add some detail </a:t>
            </a:r>
            <a:r>
              <a:rPr lang="en-US" altLang="zh-CN">
                <a:ea typeface="ＭＳ Ｐゴシック" charset="0"/>
                <a:cs typeface="ＭＳ Ｐゴシック" charset="0"/>
              </a:rPr>
              <a:t>characteristic</a:t>
            </a:r>
            <a:r>
              <a:rPr lang="en-US" altLang="zh-TW">
                <a:ea typeface="ＭＳ Ｐゴシック" charset="0"/>
                <a:cs typeface="ＭＳ Ｐゴシック" charset="0"/>
              </a:rPr>
              <a:t> when compare with LAPS</a:t>
            </a: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DA342ED-8E70-2047-99BF-CE59061692B1}" type="slidenum">
              <a:rPr lang="en-US" altLang="zh-TW">
                <a:solidFill>
                  <a:srgbClr val="000000"/>
                </a:solidFill>
                <a:latin typeface="Calibri" charset="0"/>
                <a:ea typeface="新細明體" charset="0"/>
                <a:cs typeface="新細明體" charset="0"/>
              </a:rPr>
              <a:pPr/>
              <a:t>68</a:t>
            </a:fld>
            <a:endParaRPr lang="en-US" altLang="zh-TW">
              <a:solidFill>
                <a:srgbClr val="000000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512425" y="706438"/>
            <a:ext cx="21024850" cy="15768637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TW">
                <a:ea typeface="ＭＳ Ｐゴシック" charset="0"/>
                <a:cs typeface="ＭＳ Ｐゴシック" charset="0"/>
              </a:rPr>
              <a:t>In order to use cloud phase as constrain condition in minimization, add new </a:t>
            </a:r>
            <a:r>
              <a:rPr lang="en-US" altLang="zh-CN">
                <a:ea typeface="ＭＳ Ｐゴシック" charset="0"/>
                <a:cs typeface="ＭＳ Ｐゴシック" charset="0"/>
              </a:rPr>
              <a:t>coefficient</a:t>
            </a:r>
            <a:r>
              <a:rPr lang="en-US" altLang="zh-TW">
                <a:ea typeface="ＭＳ Ｐゴシック" charset="0"/>
                <a:cs typeface="ＭＳ Ｐゴシック" charset="0"/>
              </a:rPr>
              <a:t> in front of each  hydrometer. The new coefficients con</a:t>
            </a:r>
            <a:r>
              <a:rPr lang="en-US" altLang="zh-CN">
                <a:ea typeface="ＭＳ Ｐゴシック" charset="0"/>
                <a:cs typeface="ＭＳ Ｐゴシック" charset="0"/>
              </a:rPr>
              <a:t>trol </a:t>
            </a:r>
            <a:r>
              <a:rPr lang="en-US" altLang="zh-TW">
                <a:ea typeface="ＭＳ Ｐゴシック" charset="0"/>
                <a:cs typeface="ＭＳ Ｐゴシック" charset="0"/>
              </a:rPr>
              <a:t>the hydrometer as switch. It’s value is based on </a:t>
            </a:r>
            <a:r>
              <a:rPr lang="en-US" altLang="zh-CN">
                <a:ea typeface="ＭＳ Ｐゴシック" charset="0"/>
                <a:cs typeface="ＭＳ Ｐゴシック" charset="0"/>
              </a:rPr>
              <a:t>Background </a:t>
            </a:r>
            <a:r>
              <a:rPr lang="en-US" altLang="zh-TW">
                <a:ea typeface="ＭＳ Ｐゴシック" charset="0"/>
                <a:cs typeface="ＭＳ Ｐゴシック" charset="0"/>
              </a:rPr>
              <a:t> temperature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>
                <a:ea typeface="ＭＳ Ｐゴシック" charset="0"/>
                <a:cs typeface="ＭＳ Ｐゴシック" charset="0"/>
              </a:rPr>
              <a:t>Here the cloud ice and cloud water reference temperature temporarily set to be zero.</a:t>
            </a: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9328EB8-791B-7D44-9851-898DADD22E06}" type="slidenum">
              <a:rPr lang="en-US" altLang="zh-TW">
                <a:solidFill>
                  <a:srgbClr val="000000"/>
                </a:solidFill>
                <a:latin typeface="Calibri" charset="0"/>
                <a:ea typeface="新細明體" charset="0"/>
                <a:cs typeface="新細明體" charset="0"/>
              </a:rPr>
              <a:pPr/>
              <a:t>69</a:t>
            </a:fld>
            <a:endParaRPr lang="en-US" altLang="zh-TW">
              <a:solidFill>
                <a:srgbClr val="000000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512425" y="706438"/>
            <a:ext cx="21024850" cy="15768637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TW">
                <a:ea typeface="ＭＳ Ｐゴシック" charset="0"/>
                <a:cs typeface="ＭＳ Ｐゴシック" charset="0"/>
              </a:rPr>
              <a:t>The Y axis is pressure of STMAS,and X axis is longitude .The left is from COD scheme and the right is from LAPS scheme.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>
                <a:ea typeface="ＭＳ Ｐゴシック" charset="0"/>
                <a:cs typeface="ＭＳ Ｐゴシック" charset="0"/>
              </a:rPr>
              <a:t>Here is obviously diffenence between the two scheme.On the left hand ,the hight of cloud ice is higher. </a:t>
            </a:r>
            <a:endParaRPr lang="en-US" altLang="zh-TW"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>
                <a:ea typeface="ＭＳ Ｐゴシック" charset="0"/>
                <a:cs typeface="ＭＳ Ｐゴシック" charset="0"/>
              </a:rPr>
              <a:t>Tradition LAPS analysis cloud height from 1200 m to 20000m. STMAS analysis cloud height from sfc to model top. 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>
                <a:ea typeface="ＭＳ Ｐゴシック" charset="0"/>
                <a:cs typeface="ＭＳ Ｐゴシック" charset="0"/>
              </a:rPr>
              <a:t>The large height of cloud ice corresponding to convective area.</a:t>
            </a: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50C5130-8BCB-E34B-B2CA-E1359D664105}" type="slidenum">
              <a:rPr lang="en-US" altLang="zh-TW">
                <a:solidFill>
                  <a:srgbClr val="000000"/>
                </a:solidFill>
                <a:latin typeface="Calibri" charset="0"/>
                <a:ea typeface="新細明體" charset="0"/>
                <a:cs typeface="新細明體" charset="0"/>
              </a:rPr>
              <a:pPr/>
              <a:t>70</a:t>
            </a:fld>
            <a:endParaRPr lang="en-US" altLang="zh-TW">
              <a:solidFill>
                <a:srgbClr val="000000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512425" y="706438"/>
            <a:ext cx="21024850" cy="15768637"/>
          </a:xfrm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Now,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>
                <a:latin typeface="Arial" charset="0"/>
                <a:ea typeface="ＭＳ Ｐゴシック" charset="0"/>
                <a:cs typeface="ＭＳ Ｐゴシック" charset="0"/>
              </a:rPr>
              <a:t>w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are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building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interface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between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CRTM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and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our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DA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system.</a:t>
            </a:r>
          </a:p>
          <a:p>
            <a:pPr eaLnBrk="1" hangingPunct="1">
              <a:spcBef>
                <a:spcPct val="0"/>
              </a:spcBef>
            </a:pPr>
            <a:r>
              <a:rPr lang="zh-CN"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he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nterface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mainly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eeds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to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complete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two pieces of work: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one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is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loading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CRTM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coefficient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data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files.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The other is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>
                <a:latin typeface="Arial" charset="0"/>
                <a:ea typeface="ＭＳ Ｐゴシック" charset="0"/>
                <a:cs typeface="ＭＳ Ｐゴシック" charset="0"/>
              </a:rPr>
              <a:t>d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elaring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and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filling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four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structures.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altLang="zh-CN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Atmospheric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structure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is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filled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with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atmospheric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state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along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scanning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>
                <a:latin typeface="Arial" charset="0"/>
                <a:ea typeface="ＭＳ Ｐゴシック" charset="0"/>
                <a:cs typeface="ＭＳ Ｐゴシック" charset="0"/>
              </a:rPr>
              <a:t>l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ine.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atmospheric state in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cludes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distribution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of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hydrometeors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and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aerosols.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Surface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structure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is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filled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with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surface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characteristics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in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each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FOV.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altLang="zh-CN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Geometry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structure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is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filled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with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locations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of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sensors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and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sources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r>
              <a:rPr lang="zh-CN"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he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source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typically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sun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r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>
                <a:latin typeface="Arial" charset="0"/>
                <a:ea typeface="ＭＳ Ｐゴシック" charset="0"/>
                <a:cs typeface="ＭＳ Ｐゴシック" charset="0"/>
              </a:rPr>
              <a:t>m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oon.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Options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structure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allows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users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to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choose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he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certain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kind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of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scattering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RTM,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to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enable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and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disable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antenna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correction and so on.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  </a:t>
            </a:r>
            <a:endParaRPr lang="en-US" altLang="zh-CN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After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all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above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setup,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CRTM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is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called.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Simulated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radiance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and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gradients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are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produced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by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its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forward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model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and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k-matrix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model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respectively.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Then, simulated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radiance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and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gradients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are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used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for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minimization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of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cost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function.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If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convergence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is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reached,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we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get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solution;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else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control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variables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are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updated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and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iterative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loop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>
                <a:latin typeface="Arial" charset="0"/>
                <a:ea typeface="ＭＳ Ｐゴシック" charset="0"/>
                <a:cs typeface="ＭＳ Ｐゴシック" charset="0"/>
              </a:rPr>
              <a:t>continues.</a:t>
            </a: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altLang="zh-CN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zh-CN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zh-CN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      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hape 232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6" name="Shape 23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hape 163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Shape 16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hape 232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4" name="Shape 23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2" tIns="93162" rIns="93162" bIns="93162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218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19458" name="Shape 21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218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19458" name="Shape 21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1168400" y="706438"/>
            <a:ext cx="46736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3172" tIns="46587" rIns="93172" bIns="46587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23555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701675" y="4416426"/>
            <a:ext cx="5594350" cy="4171950"/>
          </a:xfrm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hape 115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noFill/>
        </p:spPr>
      </p:sp>
      <p:sp>
        <p:nvSpPr>
          <p:cNvPr id="15362" name="Shape 11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1168400" y="706438"/>
            <a:ext cx="46736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3172" tIns="46587" rIns="93172" bIns="46587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3555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701675" y="4416426"/>
            <a:ext cx="5594350" cy="4171950"/>
          </a:xfrm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Lines</a:t>
            </a:r>
            <a:r>
              <a:rPr lang="en-US" baseline="0" dirty="0">
                <a:latin typeface="Calibri" charset="0"/>
                <a:ea typeface="ＭＳ Ｐゴシック" charset="0"/>
                <a:cs typeface="ＭＳ Ｐゴシック" charset="0"/>
              </a:rPr>
              <a:t> of sight are calculated from both the sun and from the observer. Along both of these pathways cloud (and aerosol) optical depth is determined for further use in the simulated imagery.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782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A120ED-569C-8645-9663-9E3E21A9F69F}" type="datetime1">
              <a:rPr lang="en-US" smtClean="0"/>
              <a:pPr>
                <a:defRPr/>
              </a:pPr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789E5-B159-034A-84CD-0F90294672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6F6832-62AF-8C4D-B1A7-45D627749A81}" type="datetime1">
              <a:rPr lang="en-US" smtClean="0"/>
              <a:pPr>
                <a:defRPr/>
              </a:pPr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6F6832-62AF-8C4D-B1A7-45D627749A81}" type="datetime1">
              <a:rPr lang="en-US" smtClean="0"/>
              <a:pPr>
                <a:defRPr/>
              </a:pPr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0A3C9-6C93-1349-BD2C-7B7DC99273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31FC34-457D-0A43-8F66-92614F1DB115}" type="datetime1">
              <a:rPr lang="en-US" smtClean="0"/>
              <a:pPr>
                <a:defRPr/>
              </a:pPr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C123D-A470-4F43-B3FE-543D400C90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EC59F9-ABE9-E847-A2C1-136AB243B37F}" type="datetime1">
              <a:rPr lang="en-US" smtClean="0"/>
              <a:pPr>
                <a:defRPr/>
              </a:pPr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E03175-1E28-BF43-8502-066EA082E7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253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F7200-4D05-4A4E-B112-FCACB5B1AA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59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AE50FB-32BB-914F-918F-465DBD9D1319}" type="datetime1">
              <a:rPr lang="en-US" smtClean="0"/>
              <a:pPr>
                <a:defRPr/>
              </a:pPr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7A48D7-5BFD-3043-BB4F-F8F28AF32E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6F6832-62AF-8C4D-B1A7-45D627749A81}" type="datetime1">
              <a:rPr lang="en-US" smtClean="0"/>
              <a:pPr>
                <a:defRPr/>
              </a:pPr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0A3C9-6C93-1349-BD2C-7B7DC99273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CE4164-5578-454C-BAA6-8562894AD7B1}" type="datetime1">
              <a:rPr lang="en-US" smtClean="0"/>
              <a:pPr>
                <a:defRPr/>
              </a:pPr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579D2-A523-8443-A241-B61280563E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611AE-19DB-2242-B33F-B18FD04ECC4F}" type="datetime1">
              <a:rPr lang="en-US" smtClean="0"/>
              <a:pPr>
                <a:defRPr/>
              </a:pPr>
              <a:t>3/13/18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4C4CBC-F836-604C-9185-7EFAFBE232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238C0C-6DE0-A445-99DD-FD4E96F763AB}" type="datetime1">
              <a:rPr lang="en-US" smtClean="0"/>
              <a:pPr>
                <a:defRPr/>
              </a:pPr>
              <a:t>3/13/18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DCE099-088A-C140-B2CD-B09CD18A7A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BC5C3E-78C8-194E-8A1A-5BD8D321C05E}" type="datetime1">
              <a:rPr lang="en-US" smtClean="0"/>
              <a:pPr>
                <a:defRPr/>
              </a:pPr>
              <a:t>3/13/18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3FCB69-9179-B541-ACEB-C890971162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B4D082-6511-0841-B446-F28A22891853}" type="datetime1">
              <a:rPr lang="en-US" smtClean="0"/>
              <a:pPr>
                <a:defRPr/>
              </a:pPr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386197-8901-9B47-88CF-D796E93A8A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546F6832-62AF-8C4D-B1A7-45D627749A81}" type="datetime1">
              <a:rPr lang="en-US" smtClean="0"/>
              <a:pPr>
                <a:defRPr/>
              </a:pPr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1A10A3C9-6C93-1349-BD2C-7B7DC99273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  <p:sldLayoutId id="2147484353" r:id="rId13"/>
    <p:sldLayoutId id="2147484354" r:id="rId14"/>
    <p:sldLayoutId id="2147484355" r:id="rId15"/>
    <p:sldLayoutId id="214748435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8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8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8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8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8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tiff"/><Relationship Id="rId5" Type="http://schemas.openxmlformats.org/officeDocument/2006/relationships/image" Target="../media/image6.wmf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tiff"/><Relationship Id="rId5" Type="http://schemas.openxmlformats.org/officeDocument/2006/relationships/image" Target="../media/image40.png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gif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gi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gif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laps.noaa.gov/allsky/allsky.cgi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2.docx"/><Relationship Id="rId13" Type="http://schemas.openxmlformats.org/officeDocument/2006/relationships/image" Target="../media/image71.png"/><Relationship Id="rId18" Type="http://schemas.openxmlformats.org/officeDocument/2006/relationships/diagramQuickStyle" Target="../diagrams/quickStyle1.xml"/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68.png"/><Relationship Id="rId12" Type="http://schemas.openxmlformats.org/officeDocument/2006/relationships/package" Target="../embeddings/Microsoft_Word_Document4.docx"/><Relationship Id="rId17" Type="http://schemas.openxmlformats.org/officeDocument/2006/relationships/diagramLayout" Target="../diagrams/layout1.xml"/><Relationship Id="rId2" Type="http://schemas.openxmlformats.org/officeDocument/2006/relationships/slideLayout" Target="../slideLayouts/slideLayout2.xml"/><Relationship Id="rId16" Type="http://schemas.openxmlformats.org/officeDocument/2006/relationships/diagramData" Target="../diagrams/data1.xml"/><Relationship Id="rId20" Type="http://schemas.microsoft.com/office/2007/relationships/diagramDrawing" Target="../diagrams/drawing1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1.docx"/><Relationship Id="rId11" Type="http://schemas.openxmlformats.org/officeDocument/2006/relationships/image" Target="../media/image70.png"/><Relationship Id="rId5" Type="http://schemas.openxmlformats.org/officeDocument/2006/relationships/image" Target="../media/image67.png"/><Relationship Id="rId15" Type="http://schemas.openxmlformats.org/officeDocument/2006/relationships/image" Target="../media/image72.png"/><Relationship Id="rId10" Type="http://schemas.openxmlformats.org/officeDocument/2006/relationships/package" Target="../embeddings/Microsoft_Word_Document3.docx"/><Relationship Id="rId19" Type="http://schemas.openxmlformats.org/officeDocument/2006/relationships/diagramColors" Target="../diagrams/colors1.xml"/><Relationship Id="rId4" Type="http://schemas.openxmlformats.org/officeDocument/2006/relationships/package" Target="../embeddings/Microsoft_Word_Document.docx"/><Relationship Id="rId9" Type="http://schemas.openxmlformats.org/officeDocument/2006/relationships/image" Target="../media/image69.png"/><Relationship Id="rId14" Type="http://schemas.openxmlformats.org/officeDocument/2006/relationships/package" Target="../embeddings/Microsoft_Word_Document5.docx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8.docx"/><Relationship Id="rId13" Type="http://schemas.openxmlformats.org/officeDocument/2006/relationships/image" Target="../media/image79.emf"/><Relationship Id="rId3" Type="http://schemas.openxmlformats.org/officeDocument/2006/relationships/notesSlide" Target="../notesSlides/notesSlide61.xml"/><Relationship Id="rId7" Type="http://schemas.openxmlformats.org/officeDocument/2006/relationships/image" Target="../media/image76.png"/><Relationship Id="rId12" Type="http://schemas.openxmlformats.org/officeDocument/2006/relationships/package" Target="../embeddings/Microsoft_Word_Document10.docx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0.emf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Word_Document7.docx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5" Type="http://schemas.openxmlformats.org/officeDocument/2006/relationships/package" Target="../embeddings/Microsoft_Word_Document11.docx"/><Relationship Id="rId10" Type="http://schemas.openxmlformats.org/officeDocument/2006/relationships/package" Target="../embeddings/Microsoft_Word_Document9.docx"/><Relationship Id="rId4" Type="http://schemas.openxmlformats.org/officeDocument/2006/relationships/package" Target="../embeddings/Microsoft_Word_Document6.docx"/><Relationship Id="rId9" Type="http://schemas.openxmlformats.org/officeDocument/2006/relationships/image" Target="../media/image77.emf"/><Relationship Id="rId1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6.wmf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bined_1411020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3" name="Shape 185"/>
          <p:cNvSpPr>
            <a:spLocks noGrp="1"/>
          </p:cNvSpPr>
          <p:nvPr>
            <p:ph type="ctrTitle"/>
          </p:nvPr>
        </p:nvSpPr>
        <p:spPr>
          <a:xfrm>
            <a:off x="366713" y="542746"/>
            <a:ext cx="8335962" cy="1884363"/>
          </a:xfrm>
        </p:spPr>
        <p:txBody>
          <a:bodyPr lIns="91425" tIns="45700" rIns="91425" bIns="45700"/>
          <a:lstStyle/>
          <a:p>
            <a:pPr>
              <a:buSzPct val="25000"/>
            </a:pPr>
            <a:r>
              <a:rPr lang="en-US" sz="3000" b="1" dirty="0">
                <a:solidFill>
                  <a:srgbClr val="FFE530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Visualization and Validation of NWP Cloud and other Fields with Simulated Weather Imagery</a:t>
            </a:r>
          </a:p>
        </p:txBody>
      </p:sp>
      <p:sp>
        <p:nvSpPr>
          <p:cNvPr id="186" name="Shape 186"/>
          <p:cNvSpPr txBox="1">
            <a:spLocks noGrp="1"/>
          </p:cNvSpPr>
          <p:nvPr>
            <p:ph type="subTitle" idx="1"/>
          </p:nvPr>
        </p:nvSpPr>
        <p:spPr>
          <a:xfrm>
            <a:off x="1237069" y="4186053"/>
            <a:ext cx="6589452" cy="1752600"/>
          </a:xfrm>
        </p:spPr>
        <p:txBody>
          <a:bodyPr lIns="91425" tIns="45700" rIns="91425" bIns="45700">
            <a:noAutofit/>
          </a:bodyPr>
          <a:lstStyle/>
          <a:p>
            <a:pPr>
              <a:spcBef>
                <a:spcPts val="480"/>
              </a:spcBef>
              <a:buClr>
                <a:srgbClr val="888888"/>
              </a:buClr>
              <a:buSzPct val="25000"/>
              <a:buFont typeface="Calibri"/>
              <a:buNone/>
              <a:defRPr/>
            </a:pPr>
            <a:r>
              <a:rPr lang="en" sz="2800" i="1" dirty="0">
                <a:solidFill>
                  <a:srgbClr val="55FFFC"/>
                </a:solidFill>
                <a:latin typeface="Lucida Bright"/>
                <a:ea typeface="Calibri"/>
                <a:cs typeface="Lucida Bright"/>
                <a:sym typeface="Calibri"/>
              </a:rPr>
              <a:t>Steve Albers, </a:t>
            </a:r>
            <a:r>
              <a:rPr lang="en-US" sz="2800" i="1" dirty="0">
                <a:solidFill>
                  <a:srgbClr val="55FFFC"/>
                </a:solidFill>
                <a:latin typeface="Lucida Bright"/>
                <a:ea typeface="Calibri"/>
                <a:cs typeface="Lucida Bright"/>
                <a:sym typeface="Calibri"/>
              </a:rPr>
              <a:t>Kirk </a:t>
            </a:r>
            <a:r>
              <a:rPr lang="en-US" sz="2800" i="1" dirty="0" err="1">
                <a:solidFill>
                  <a:srgbClr val="55FFFC"/>
                </a:solidFill>
                <a:latin typeface="Lucida Bright"/>
                <a:ea typeface="Calibri"/>
                <a:cs typeface="Lucida Bright"/>
                <a:sym typeface="Calibri"/>
              </a:rPr>
              <a:t>Holub</a:t>
            </a:r>
            <a:r>
              <a:rPr lang="en-US" sz="2800" i="1" dirty="0">
                <a:solidFill>
                  <a:srgbClr val="55FFFC"/>
                </a:solidFill>
                <a:latin typeface="Lucida Bright"/>
                <a:ea typeface="Calibri"/>
                <a:cs typeface="Lucida Bright"/>
                <a:sym typeface="Calibri"/>
              </a:rPr>
              <a:t>, </a:t>
            </a:r>
            <a:r>
              <a:rPr lang="en-US" sz="2800" i="1" dirty="0" err="1">
                <a:solidFill>
                  <a:srgbClr val="55FFFC"/>
                </a:solidFill>
                <a:latin typeface="Lucida Bright"/>
                <a:cs typeface="Lucida Bright"/>
              </a:rPr>
              <a:t>Yuanfu</a:t>
            </a:r>
            <a:r>
              <a:rPr lang="en-US" sz="2800" i="1" dirty="0">
                <a:solidFill>
                  <a:srgbClr val="55FFFC"/>
                </a:solidFill>
                <a:latin typeface="Lucida Bright"/>
                <a:cs typeface="Lucida Bright"/>
              </a:rPr>
              <a:t> </a:t>
            </a:r>
            <a:r>
              <a:rPr lang="en-US" sz="2800" i="1" dirty="0" err="1">
                <a:solidFill>
                  <a:srgbClr val="55FFFC"/>
                </a:solidFill>
                <a:latin typeface="Lucida Bright"/>
                <a:cs typeface="Lucida Bright"/>
              </a:rPr>
              <a:t>Xie</a:t>
            </a:r>
            <a:r>
              <a:rPr lang="en" sz="2800" i="1" dirty="0">
                <a:solidFill>
                  <a:srgbClr val="55FFFC"/>
                </a:solidFill>
                <a:latin typeface="Lucida Bright"/>
                <a:cs typeface="Lucida Bright"/>
              </a:rPr>
              <a:t>,</a:t>
            </a:r>
            <a:r>
              <a:rPr lang="en-US" sz="2800" i="1" dirty="0">
                <a:solidFill>
                  <a:srgbClr val="55FFFC"/>
                </a:solidFill>
                <a:latin typeface="Lucida Bright"/>
                <a:cs typeface="Lucida Bright"/>
              </a:rPr>
              <a:t> </a:t>
            </a:r>
            <a:r>
              <a:rPr lang="en-US" sz="2800" i="1" dirty="0" err="1">
                <a:solidFill>
                  <a:srgbClr val="55FFFC"/>
                </a:solidFill>
                <a:latin typeface="Lucida Bright"/>
                <a:cs typeface="Lucida Bright"/>
              </a:rPr>
              <a:t>Hongli</a:t>
            </a:r>
            <a:r>
              <a:rPr lang="en-US" sz="2800" i="1" dirty="0">
                <a:solidFill>
                  <a:srgbClr val="55FFFC"/>
                </a:solidFill>
                <a:latin typeface="Lucida Bright"/>
                <a:cs typeface="Lucida Bright"/>
              </a:rPr>
              <a:t> Jiang, Jun Zhou, </a:t>
            </a:r>
            <a:r>
              <a:rPr lang="en" sz="2800" i="1" dirty="0">
                <a:solidFill>
                  <a:srgbClr val="55FFFC"/>
                </a:solidFill>
                <a:latin typeface="Lucida Bright"/>
                <a:ea typeface="Calibri"/>
                <a:cs typeface="Lucida Bright"/>
                <a:sym typeface="Calibri"/>
              </a:rPr>
              <a:t>Zoltan Toth</a:t>
            </a:r>
            <a:r>
              <a:rPr lang="en-US" sz="2800" i="1" dirty="0">
                <a:solidFill>
                  <a:srgbClr val="55FFFC"/>
                </a:solidFill>
                <a:latin typeface="Lucida Bright"/>
                <a:ea typeface="Calibri"/>
                <a:cs typeface="Lucida Bright"/>
                <a:sym typeface="Calibri"/>
              </a:rPr>
              <a:t> (NOAA/</a:t>
            </a:r>
            <a:r>
              <a:rPr lang="en" sz="2800" i="1" dirty="0">
                <a:solidFill>
                  <a:srgbClr val="55FFFC"/>
                </a:solidFill>
                <a:latin typeface="Lucida Bright"/>
                <a:ea typeface="Calibri"/>
                <a:cs typeface="Lucida Bright"/>
                <a:sym typeface="Calibri"/>
              </a:rPr>
              <a:t>ESRL/GSD</a:t>
            </a:r>
            <a:r>
              <a:rPr lang="en-US" sz="2800" i="1" dirty="0">
                <a:solidFill>
                  <a:srgbClr val="55FFFC"/>
                </a:solidFill>
                <a:latin typeface="Lucida Bright"/>
                <a:ea typeface="Calibri"/>
                <a:cs typeface="Lucida Bright"/>
                <a:sym typeface="Calibri"/>
              </a:rPr>
              <a:t>)</a:t>
            </a:r>
            <a:endParaRPr lang="en" sz="2800" i="1" dirty="0">
              <a:solidFill>
                <a:srgbClr val="55FFFC"/>
              </a:solidFill>
              <a:latin typeface="Lucida Bright"/>
              <a:ea typeface="Calibri"/>
              <a:cs typeface="Lucida Bright"/>
              <a:sym typeface="Calibri"/>
            </a:endParaRPr>
          </a:p>
          <a:p>
            <a:pPr>
              <a:spcBef>
                <a:spcPts val="480"/>
              </a:spcBef>
              <a:buClr>
                <a:srgbClr val="888888"/>
              </a:buClr>
              <a:buSzPct val="25000"/>
              <a:buFont typeface="Calibri"/>
              <a:buNone/>
              <a:defRPr/>
            </a:pPr>
            <a:endParaRPr lang="en" sz="2400" dirty="0">
              <a:solidFill>
                <a:srgbClr val="478A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35" name="Shape 187"/>
          <p:cNvSpPr txBox="1">
            <a:spLocks noChangeArrowheads="1"/>
          </p:cNvSpPr>
          <p:nvPr/>
        </p:nvSpPr>
        <p:spPr bwMode="auto">
          <a:xfrm>
            <a:off x="7231063" y="6435725"/>
            <a:ext cx="15684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 dirty="0">
                <a:solidFill>
                  <a:srgbClr val="B7B7B7"/>
                </a:solidFill>
              </a:rPr>
              <a:t>                        Updated 2016 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ctrTitle"/>
          </p:nvPr>
        </p:nvSpPr>
        <p:spPr>
          <a:xfrm>
            <a:off x="923254" y="2214988"/>
            <a:ext cx="6284399" cy="97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just" rtl="0">
              <a:buNone/>
            </a:pPr>
            <a:r>
              <a:rPr lang="en" sz="3600" dirty="0"/>
              <a:t>Cloud Illumination Example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subTitle" idx="1"/>
          </p:nvPr>
        </p:nvSpPr>
        <p:spPr>
          <a:xfrm>
            <a:off x="1054040" y="5728930"/>
            <a:ext cx="7035899" cy="925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136" name="Shape 136"/>
          <p:cNvSpPr txBox="1"/>
          <p:nvPr/>
        </p:nvSpPr>
        <p:spPr>
          <a:xfrm>
            <a:off x="28000" y="5238850"/>
            <a:ext cx="9144000" cy="656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endParaRPr lang="en" sz="24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1239395" y="443095"/>
            <a:ext cx="6047630" cy="692745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just"/>
            <a:r>
              <a:rPr lang="en-GB" sz="3600" b="1" dirty="0">
                <a:solidFill>
                  <a:srgbClr val="FFFFFF"/>
                </a:solidFill>
                <a:cs typeface="Arial" charset="0"/>
              </a:rPr>
              <a:t>Polar (Fish-eye lens) view</a:t>
            </a:r>
          </a:p>
          <a:p>
            <a:pPr lvl="0" algn="just" rtl="0">
              <a:buNone/>
            </a:pPr>
            <a:r>
              <a:rPr lang="en-US" sz="36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lang="en" sz="36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4039" y="1089485"/>
            <a:ext cx="65728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 dirty="0">
                <a:solidFill>
                  <a:srgbClr val="FFFF00"/>
                </a:solidFill>
              </a:rPr>
              <a:t>Left is LAPS analysis simulation, right is camera image (“</a:t>
            </a:r>
            <a:r>
              <a:rPr lang="en-US" sz="2000" dirty="0" err="1">
                <a:solidFill>
                  <a:srgbClr val="FFFF00"/>
                </a:solidFill>
              </a:rPr>
              <a:t>Moonglow</a:t>
            </a:r>
            <a:r>
              <a:rPr lang="en-US" sz="2000" dirty="0">
                <a:solidFill>
                  <a:srgbClr val="FFFF00"/>
                </a:solidFill>
              </a:rPr>
              <a:t>” camera atop DSRC) </a:t>
            </a:r>
          </a:p>
        </p:txBody>
      </p:sp>
      <p:pic>
        <p:nvPicPr>
          <p:cNvPr id="4" name="Picture 3" descr="combined_1422718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4616"/>
            <a:ext cx="9144000" cy="4572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ctrTitle"/>
          </p:nvPr>
        </p:nvSpPr>
        <p:spPr>
          <a:xfrm>
            <a:off x="1230525" y="180343"/>
            <a:ext cx="7079999" cy="1058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just" rtl="0">
              <a:buNone/>
            </a:pPr>
            <a:r>
              <a:rPr lang="en" sz="3600" b="1" dirty="0">
                <a:latin typeface="Arial"/>
                <a:cs typeface="Arial"/>
              </a:rPr>
              <a:t>Panoramic </a:t>
            </a:r>
            <a:r>
              <a:rPr lang="en-US" sz="3600" b="1" dirty="0">
                <a:latin typeface="Arial"/>
                <a:cs typeface="Arial"/>
              </a:rPr>
              <a:t>(Cylindrical) </a:t>
            </a:r>
            <a:r>
              <a:rPr lang="en" sz="3600" b="1" dirty="0">
                <a:latin typeface="Arial"/>
                <a:cs typeface="Arial"/>
              </a:rPr>
              <a:t>View</a:t>
            </a:r>
          </a:p>
          <a:p>
            <a:pPr lvl="0" algn="just" rtl="0">
              <a:buNone/>
            </a:pPr>
            <a:r>
              <a:rPr lang="en" sz="3600" dirty="0"/>
              <a:t>         </a:t>
            </a:r>
            <a:r>
              <a:rPr lang="en" sz="3000" dirty="0">
                <a:solidFill>
                  <a:srgbClr val="FFFF00"/>
                </a:solidFill>
              </a:rPr>
              <a:t>(</a:t>
            </a:r>
            <a:r>
              <a:rPr lang="en-US" sz="3000" dirty="0">
                <a:solidFill>
                  <a:srgbClr val="FFFF00"/>
                </a:solidFill>
              </a:rPr>
              <a:t>1/4</a:t>
            </a:r>
            <a:r>
              <a:rPr lang="en" sz="3000" dirty="0">
                <a:solidFill>
                  <a:srgbClr val="FFFF00"/>
                </a:solidFill>
              </a:rPr>
              <a:t> degree resolution)</a:t>
            </a:r>
          </a:p>
        </p:txBody>
      </p:sp>
      <p:sp>
        <p:nvSpPr>
          <p:cNvPr id="229" name="Shape 229"/>
          <p:cNvSpPr txBox="1">
            <a:spLocks noGrp="1"/>
          </p:cNvSpPr>
          <p:nvPr>
            <p:ph type="subTitle" idx="1"/>
          </p:nvPr>
        </p:nvSpPr>
        <p:spPr>
          <a:xfrm>
            <a:off x="1082040" y="3230880"/>
            <a:ext cx="7035899" cy="925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2147221" y="6182119"/>
            <a:ext cx="4695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Same time - projected differently</a:t>
            </a:r>
          </a:p>
        </p:txBody>
      </p:sp>
      <p:pic>
        <p:nvPicPr>
          <p:cNvPr id="4" name="Picture 3" descr="combined_142271815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767"/>
            <a:ext cx="9144000" cy="460051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0" y="1916602"/>
            <a:ext cx="9144000" cy="5009680"/>
          </a:xfrm>
          <a:prstGeom prst="rect">
            <a:avLst/>
          </a:prstGeom>
        </p:spPr>
        <p:txBody>
          <a:bodyPr lIns="91425" tIns="91425" rIns="91425" bIns="91425" anchor="ctr"/>
          <a:lstStyle/>
          <a:p>
            <a:pPr marL="419100" lvl="3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  <a:defRPr/>
            </a:pPr>
            <a:r>
              <a:rPr lang="en-US" sz="2400" b="1" kern="0" dirty="0">
                <a:latin typeface="Trebuchet MS"/>
                <a:ea typeface="Trebuchet MS"/>
                <a:cs typeface="Trebuchet MS"/>
                <a:sym typeface="Trebuchet MS"/>
                <a:rtl val="0"/>
              </a:rPr>
              <a:t>Determine 3-D short wave radiation field</a:t>
            </a:r>
          </a:p>
          <a:p>
            <a:pPr marL="419100" lvl="3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  <a:defRPr/>
            </a:pPr>
            <a:r>
              <a:rPr lang="en-US" sz="2400" b="1" kern="0" dirty="0">
                <a:latin typeface="Trebuchet MS"/>
                <a:ea typeface="Trebuchet MS"/>
                <a:cs typeface="Trebuchet MS"/>
                <a:sym typeface="Trebuchet MS"/>
                <a:rtl val="0"/>
              </a:rPr>
              <a:t>Light scattering by hydrometeors, aerosols, gases</a:t>
            </a: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Cloud liquid / ice, rain, snow, </a:t>
            </a:r>
            <a:r>
              <a:rPr lang="en-US" sz="2000" b="1" kern="0" dirty="0" err="1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graupel</a:t>
            </a: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</a:t>
            </a: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Determine optical thickness along light ray paths</a:t>
            </a: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Rayleigh and Mie scattering</a:t>
            </a: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Single / Multiple scattering phase functions</a:t>
            </a: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Calculated using 3 colors</a:t>
            </a: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Shadowing effects and terrain</a:t>
            </a:r>
          </a:p>
          <a:p>
            <a:pPr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/>
            </a:pPr>
            <a:r>
              <a:rPr lang="en-US" sz="2400" b="1" kern="0" dirty="0">
                <a:latin typeface="Trebuchet MS"/>
                <a:ea typeface="Trebuchet MS"/>
                <a:cs typeface="Trebuchet MS"/>
                <a:sym typeface="Trebuchet MS"/>
                <a:rtl val="0"/>
              </a:rPr>
              <a:t>Light scattering by land / water / snow surface</a:t>
            </a: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Spectral albedo and reflectance (BRDF) used</a:t>
            </a: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Spectral Solar Irradiance fields (GHI, DNI) – </a:t>
            </a:r>
            <a:r>
              <a:rPr lang="en-US" sz="2000" b="1" kern="0" dirty="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Renewable Energy Link</a:t>
            </a: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Terrain slope considered</a:t>
            </a:r>
            <a:endParaRPr lang="en-US" sz="24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876300" lvl="2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defRPr/>
            </a:pPr>
            <a:endParaRPr lang="en" sz="24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457200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rebuchet MS"/>
              <a:buChar char="●"/>
              <a:defRPr/>
            </a:pPr>
            <a:endParaRPr lang="en" sz="24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4337" name="Shape 111"/>
          <p:cNvSpPr txBox="1">
            <a:spLocks noGrp="1"/>
          </p:cNvSpPr>
          <p:nvPr>
            <p:ph type="ctrTitle"/>
          </p:nvPr>
        </p:nvSpPr>
        <p:spPr>
          <a:xfrm>
            <a:off x="492125" y="-329778"/>
            <a:ext cx="7905750" cy="1057276"/>
          </a:xfrm>
        </p:spPr>
        <p:txBody>
          <a:bodyPr/>
          <a:lstStyle>
            <a:lvl1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r>
              <a:rPr lang="en-US" sz="3600" b="1" dirty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Ray Tracing Techniques</a:t>
            </a:r>
            <a:endParaRPr lang="en-US" sz="3200" b="1" dirty="0">
              <a:solidFill>
                <a:srgbClr val="FF6600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311695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grid_transpar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986" y="2093507"/>
            <a:ext cx="6463517" cy="3632246"/>
          </a:xfrm>
          <a:prstGeom prst="rect">
            <a:avLst/>
          </a:prstGeom>
        </p:spPr>
      </p:pic>
      <p:sp>
        <p:nvSpPr>
          <p:cNvPr id="22552" name="Line 23"/>
          <p:cNvSpPr>
            <a:spLocks noChangeShapeType="1"/>
          </p:cNvSpPr>
          <p:nvPr/>
        </p:nvSpPr>
        <p:spPr bwMode="auto">
          <a:xfrm flipV="1">
            <a:off x="3143250" y="3864878"/>
            <a:ext cx="3688908" cy="546387"/>
          </a:xfrm>
          <a:prstGeom prst="line">
            <a:avLst/>
          </a:prstGeom>
          <a:noFill/>
          <a:ln w="34925">
            <a:solidFill>
              <a:srgbClr val="FFCCCC"/>
            </a:solidFill>
            <a:miter lim="800000"/>
            <a:headEnd type="none" w="lg" len="lg"/>
            <a:tailEnd type="arrow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2551" name="Line 22"/>
          <p:cNvSpPr>
            <a:spLocks noChangeShapeType="1"/>
          </p:cNvSpPr>
          <p:nvPr/>
        </p:nvSpPr>
        <p:spPr bwMode="auto">
          <a:xfrm flipV="1">
            <a:off x="3143249" y="3250289"/>
            <a:ext cx="3629274" cy="1046676"/>
          </a:xfrm>
          <a:prstGeom prst="line">
            <a:avLst/>
          </a:prstGeom>
          <a:noFill/>
          <a:ln w="34925">
            <a:solidFill>
              <a:srgbClr val="FFCCCC"/>
            </a:solidFill>
            <a:miter lim="800000"/>
            <a:headEnd type="none" w="lg" len="lg"/>
            <a:tailEnd type="arrow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n>
                <a:solidFill>
                  <a:srgbClr val="000000"/>
                </a:solidFill>
                <a:headEnd type="triangle"/>
                <a:tailEnd type="triangle"/>
              </a:ln>
              <a:solidFill>
                <a:prstClr val="white"/>
              </a:solidFill>
            </a:endParaRPr>
          </a:p>
        </p:txBody>
      </p:sp>
      <p:pic>
        <p:nvPicPr>
          <p:cNvPr id="3" name="Picture 2" descr="sun-icon-m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3" y="-2388175"/>
            <a:ext cx="5054682" cy="5088722"/>
          </a:xfrm>
          <a:prstGeom prst="rect">
            <a:avLst/>
          </a:prstGeom>
        </p:spPr>
      </p:pic>
      <p:sp>
        <p:nvSpPr>
          <p:cNvPr id="22532" name="Line 3"/>
          <p:cNvSpPr>
            <a:spLocks noChangeShapeType="1"/>
          </p:cNvSpPr>
          <p:nvPr/>
        </p:nvSpPr>
        <p:spPr bwMode="auto">
          <a:xfrm>
            <a:off x="4954017" y="1623676"/>
            <a:ext cx="1469419" cy="2762984"/>
          </a:xfrm>
          <a:prstGeom prst="line">
            <a:avLst/>
          </a:prstGeom>
          <a:noFill/>
          <a:ln w="34925">
            <a:solidFill>
              <a:srgbClr val="FFFF00"/>
            </a:solidFill>
            <a:miter lim="800000"/>
            <a:headEnd type="none"/>
            <a:tailEnd type="arrow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2533" name="Line 4"/>
          <p:cNvSpPr>
            <a:spLocks noChangeShapeType="1"/>
          </p:cNvSpPr>
          <p:nvPr/>
        </p:nvSpPr>
        <p:spPr bwMode="auto">
          <a:xfrm>
            <a:off x="4393076" y="1892575"/>
            <a:ext cx="1303728" cy="2539232"/>
          </a:xfrm>
          <a:prstGeom prst="line">
            <a:avLst/>
          </a:prstGeom>
          <a:noFill/>
          <a:ln w="34925">
            <a:solidFill>
              <a:srgbClr val="FFFF00"/>
            </a:solidFill>
            <a:miter lim="800000"/>
            <a:headEnd type="none"/>
            <a:tailEnd type="arrow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2534" name="Line 5"/>
          <p:cNvSpPr>
            <a:spLocks noChangeShapeType="1"/>
          </p:cNvSpPr>
          <p:nvPr/>
        </p:nvSpPr>
        <p:spPr bwMode="auto">
          <a:xfrm>
            <a:off x="3874948" y="2045320"/>
            <a:ext cx="1287470" cy="2674462"/>
          </a:xfrm>
          <a:prstGeom prst="line">
            <a:avLst/>
          </a:prstGeom>
          <a:noFill/>
          <a:ln w="34925">
            <a:solidFill>
              <a:srgbClr val="FFFF00"/>
            </a:solidFill>
            <a:miter lim="800000"/>
            <a:headEnd type="none"/>
            <a:tailEnd type="arrow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5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015" y="2899480"/>
            <a:ext cx="22860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5568814" y="690118"/>
            <a:ext cx="2171700" cy="113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prstClr val="white"/>
                </a:solidFill>
                <a:latin typeface="Calibri" charset="0"/>
              </a:rPr>
              <a:t>Ray Tracing Techniques</a:t>
            </a:r>
          </a:p>
        </p:txBody>
      </p:sp>
      <p:sp>
        <p:nvSpPr>
          <p:cNvPr id="22535" name="Line 6"/>
          <p:cNvSpPr>
            <a:spLocks noChangeShapeType="1"/>
          </p:cNvSpPr>
          <p:nvPr/>
        </p:nvSpPr>
        <p:spPr bwMode="auto">
          <a:xfrm>
            <a:off x="3362054" y="2275606"/>
            <a:ext cx="1312340" cy="2808364"/>
          </a:xfrm>
          <a:prstGeom prst="line">
            <a:avLst/>
          </a:prstGeom>
          <a:noFill/>
          <a:ln w="34925">
            <a:solidFill>
              <a:srgbClr val="FFFF00"/>
            </a:solidFill>
            <a:miter lim="800000"/>
            <a:headEnd type="none"/>
            <a:tailEnd type="arrow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2550" name="Line 21"/>
          <p:cNvSpPr>
            <a:spLocks noChangeShapeType="1"/>
          </p:cNvSpPr>
          <p:nvPr/>
        </p:nvSpPr>
        <p:spPr bwMode="auto">
          <a:xfrm flipV="1">
            <a:off x="3171825" y="2686050"/>
            <a:ext cx="2886075" cy="1519238"/>
          </a:xfrm>
          <a:prstGeom prst="line">
            <a:avLst/>
          </a:prstGeom>
          <a:noFill/>
          <a:ln w="34925">
            <a:solidFill>
              <a:srgbClr val="FFCCCC"/>
            </a:solidFill>
            <a:miter lim="800000"/>
            <a:headEnd type="none" w="lg" len="lg"/>
            <a:tailEnd type="arrow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n>
                <a:solidFill>
                  <a:schemeClr val="tx1"/>
                </a:solidFill>
                <a:headEnd type="triangle"/>
                <a:tailEnd type="triangle"/>
              </a:ln>
              <a:solidFill>
                <a:prstClr val="white"/>
              </a:solidFill>
            </a:endParaRPr>
          </a:p>
        </p:txBody>
      </p:sp>
      <p:sp>
        <p:nvSpPr>
          <p:cNvPr id="22557" name="Rectangle 28"/>
          <p:cNvSpPr>
            <a:spLocks noChangeArrowheads="1"/>
          </p:cNvSpPr>
          <p:nvPr/>
        </p:nvSpPr>
        <p:spPr bwMode="auto">
          <a:xfrm>
            <a:off x="5204223" y="971550"/>
            <a:ext cx="2796778" cy="57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 descr="Eye-2.tif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4" t="30498" r="13562" b="14899"/>
          <a:stretch/>
        </p:blipFill>
        <p:spPr>
          <a:xfrm rot="20247470" flipH="1">
            <a:off x="1820465" y="4113468"/>
            <a:ext cx="1349421" cy="821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53" name="Line 24"/>
          <p:cNvSpPr>
            <a:spLocks noChangeShapeType="1"/>
          </p:cNvSpPr>
          <p:nvPr/>
        </p:nvSpPr>
        <p:spPr bwMode="auto">
          <a:xfrm flipV="1">
            <a:off x="3109913" y="4523184"/>
            <a:ext cx="1963533" cy="0"/>
          </a:xfrm>
          <a:prstGeom prst="line">
            <a:avLst/>
          </a:prstGeom>
          <a:noFill/>
          <a:ln w="34925">
            <a:solidFill>
              <a:srgbClr val="FFCCCC"/>
            </a:solidFill>
            <a:miter lim="800000"/>
            <a:headEnd type="none" w="lg" len="lg"/>
            <a:tailEnd type="arrow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Line 5"/>
          <p:cNvSpPr>
            <a:spLocks noChangeShapeType="1"/>
          </p:cNvSpPr>
          <p:nvPr/>
        </p:nvSpPr>
        <p:spPr bwMode="auto">
          <a:xfrm>
            <a:off x="5020541" y="4425663"/>
            <a:ext cx="135948" cy="297872"/>
          </a:xfrm>
          <a:prstGeom prst="line">
            <a:avLst/>
          </a:prstGeom>
          <a:noFill/>
          <a:ln w="22098">
            <a:solidFill>
              <a:srgbClr val="C8CBA0"/>
            </a:solidFill>
            <a:miter lim="800000"/>
            <a:headEnd type="none"/>
            <a:tailEnd type="arrow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3780000">
            <a:off x="3467669" y="2555365"/>
            <a:ext cx="1740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3D Short Wave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92692" y="3681677"/>
            <a:ext cx="33945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θ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508921" y="5544280"/>
            <a:ext cx="1662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θ</a:t>
            </a:r>
            <a:r>
              <a:rPr lang="en-US" dirty="0"/>
              <a:t> = scattering angle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20131" y="3458975"/>
            <a:ext cx="402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b="1" baseline="-25000" dirty="0" err="1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s</a:t>
            </a:r>
            <a:endParaRPr lang="en-US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6879432" y="5198031"/>
            <a:ext cx="14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b="1" dirty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 = cloud optical thickness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716294" y="4164828"/>
            <a:ext cx="402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b="1" baseline="-25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Lucida Grande"/>
                <a:ea typeface="Lucida Grande"/>
                <a:cs typeface="Lucida Grande"/>
              </a:rPr>
              <a:t>o</a:t>
            </a:r>
            <a:endParaRPr lang="en-US" baseline="-25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Arc 6"/>
          <p:cNvSpPr/>
          <p:nvPr/>
        </p:nvSpPr>
        <p:spPr>
          <a:xfrm>
            <a:off x="5179269" y="3765834"/>
            <a:ext cx="518128" cy="531131"/>
          </a:xfrm>
          <a:prstGeom prst="arc">
            <a:avLst>
              <a:gd name="adj1" fmla="val 10082982"/>
              <a:gd name="adj2" fmla="val 14842628"/>
            </a:avLst>
          </a:prstGeom>
          <a:ln w="349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 rot="15705014" flipV="1">
            <a:off x="5725017" y="3105954"/>
            <a:ext cx="187329" cy="2054585"/>
          </a:xfrm>
          <a:prstGeom prst="leftBrace">
            <a:avLst>
              <a:gd name="adj1" fmla="val 10770"/>
              <a:gd name="adj2" fmla="val 51241"/>
            </a:avLst>
          </a:prstGeom>
          <a:ln w="349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/>
          <p:cNvSpPr/>
          <p:nvPr/>
        </p:nvSpPr>
        <p:spPr>
          <a:xfrm rot="9069963" flipV="1">
            <a:off x="5365263" y="3495027"/>
            <a:ext cx="187329" cy="544019"/>
          </a:xfrm>
          <a:prstGeom prst="leftBrace">
            <a:avLst>
              <a:gd name="adj1" fmla="val 10770"/>
              <a:gd name="adj2" fmla="val 51241"/>
            </a:avLst>
          </a:prstGeom>
          <a:ln w="349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46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hape 111"/>
          <p:cNvSpPr txBox="1">
            <a:spLocks noGrp="1"/>
          </p:cNvSpPr>
          <p:nvPr>
            <p:ph type="ctrTitle"/>
          </p:nvPr>
        </p:nvSpPr>
        <p:spPr>
          <a:xfrm>
            <a:off x="1082675" y="-100437"/>
            <a:ext cx="5988050" cy="791005"/>
          </a:xfrm>
        </p:spPr>
        <p:txBody>
          <a:bodyPr/>
          <a:lstStyle>
            <a:lvl1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r>
              <a:rPr lang="en-US" sz="3600" b="1" dirty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Ray Tracing Techniques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x="0" y="1704029"/>
            <a:ext cx="9144000" cy="5884207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ctr"/>
          <a:lstStyle/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defRPr/>
            </a:pPr>
            <a:endParaRPr lang="en-US" sz="24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4191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/>
            </a:pPr>
            <a:r>
              <a:rPr lang="en-US" sz="2400" b="1" dirty="0">
                <a:latin typeface="Trebuchet MS"/>
                <a:ea typeface="Trebuchet MS"/>
                <a:cs typeface="Trebuchet MS"/>
                <a:sym typeface="Trebuchet MS"/>
              </a:rPr>
              <a:t>Two stages of ray-tracing on model grid </a:t>
            </a: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from sun and from observer</a:t>
            </a:r>
          </a:p>
          <a:p>
            <a:pPr marL="4191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/>
            </a:pPr>
            <a:r>
              <a:rPr lang="en-US" sz="2400" b="1" dirty="0">
                <a:latin typeface="Trebuchet MS"/>
                <a:ea typeface="Trebuchet MS"/>
                <a:cs typeface="Trebuchet MS"/>
                <a:sym typeface="Trebuchet MS"/>
              </a:rPr>
              <a:t>“Clear Sky” ray-tracing done in addition</a:t>
            </a: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gas/aerosols only, largely independent of model grid</a:t>
            </a:r>
          </a:p>
          <a:p>
            <a:pPr marL="419100" lvl="3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  <a:defRPr/>
            </a:pPr>
            <a:r>
              <a:rPr lang="en-US" sz="2400" b="1" dirty="0">
                <a:latin typeface="Trebuchet MS"/>
                <a:ea typeface="Trebuchet MS"/>
                <a:cs typeface="Trebuchet MS"/>
                <a:sym typeface="Trebuchet MS"/>
              </a:rPr>
              <a:t>Trace air molecules (gas), aerosols, hydrometeors along ray</a:t>
            </a:r>
          </a:p>
          <a:p>
            <a:pPr marL="419100" lvl="3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  <a:defRPr/>
            </a:pPr>
            <a:r>
              <a:rPr lang="en-US" sz="2400" b="1" kern="0" dirty="0">
                <a:latin typeface="Trebuchet MS"/>
                <a:ea typeface="Trebuchet MS"/>
                <a:cs typeface="Trebuchet MS"/>
                <a:sym typeface="Trebuchet MS"/>
                <a:rtl val="0"/>
              </a:rPr>
              <a:t>For Gas and Aerosols…</a:t>
            </a:r>
          </a:p>
          <a:p>
            <a:pPr marL="876300" lvl="4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define optical depth </a:t>
            </a:r>
            <a:r>
              <a:rPr lang="el-GR" sz="2000" b="1" dirty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sz="2000" b="1" dirty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 to satisfy: transmittance = I/I</a:t>
            </a:r>
            <a:r>
              <a:rPr lang="en-US" sz="2000" b="1" baseline="-25000" dirty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0 </a:t>
            </a:r>
            <a:r>
              <a:rPr lang="en-US" sz="2000" b="1" dirty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= e</a:t>
            </a:r>
            <a:r>
              <a:rPr lang="en-US" sz="2000" b="1" baseline="30000" dirty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-</a:t>
            </a:r>
            <a:r>
              <a:rPr lang="el-GR" sz="2000" b="1" baseline="30000" dirty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τ</a:t>
            </a:r>
            <a:endParaRPr lang="en-US" sz="2000" b="1" baseline="30000" dirty="0">
              <a:solidFill>
                <a:srgbClr val="FFFF00"/>
              </a:solidFill>
              <a:latin typeface="Lucida Grande"/>
              <a:ea typeface="Lucida Grande"/>
              <a:cs typeface="Lucida Grande"/>
            </a:endParaRPr>
          </a:p>
          <a:p>
            <a:pPr marL="876300" lvl="4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l-GR" sz="2000" b="1" dirty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sz="2000" b="1" dirty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 = </a:t>
            </a:r>
            <a:r>
              <a:rPr lang="en-US" sz="2000" b="1" kern="0" dirty="0">
                <a:solidFill>
                  <a:srgbClr val="FFFF00"/>
                </a:solidFill>
                <a:latin typeface="Lucida Grande"/>
                <a:ea typeface="Lucida Grande"/>
                <a:cs typeface="Lucida Grande"/>
                <a:sym typeface="Trebuchet MS"/>
                <a:rtl val="0"/>
              </a:rPr>
              <a:t>number of mean free paths</a:t>
            </a:r>
            <a:endParaRPr lang="en-US" sz="2000" b="1" kern="0" dirty="0"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876300" lvl="4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integrate extinction coefficient (</a:t>
            </a:r>
            <a:r>
              <a:rPr lang="en-US" sz="2000" b="1" dirty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α</a:t>
            </a: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) to yield optical depth</a:t>
            </a:r>
          </a:p>
          <a:p>
            <a:pPr marL="876300" lvl="4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d</a:t>
            </a:r>
            <a:r>
              <a:rPr lang="el-GR" sz="2000" b="1" dirty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sz="2000" b="1" dirty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 / ds = α </a:t>
            </a:r>
          </a:p>
          <a:p>
            <a:pPr marL="876300" lvl="4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dirty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ds is traveling along light ray</a:t>
            </a:r>
            <a:endParaRPr lang="en-US" sz="2000" b="1" dirty="0">
              <a:latin typeface="Lucida Grande"/>
              <a:ea typeface="Lucida Grande"/>
              <a:cs typeface="Lucida Grande"/>
            </a:endParaRPr>
          </a:p>
          <a:p>
            <a:pPr marL="876300" lvl="4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l-GR" sz="2000" b="1" dirty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sz="2000" b="1" dirty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 = </a:t>
            </a:r>
            <a:r>
              <a:rPr lang="en-US" sz="2000" b="1" kern="0" dirty="0">
                <a:solidFill>
                  <a:srgbClr val="FFFF00"/>
                </a:solidFill>
                <a:latin typeface="Lucida Grande"/>
                <a:ea typeface="Lucida Grande"/>
                <a:cs typeface="Lucida Grande"/>
                <a:sym typeface="Trebuchet MS"/>
                <a:rtl val="0"/>
              </a:rPr>
              <a:t>  </a:t>
            </a:r>
            <a:r>
              <a:rPr lang="en-US" sz="2000" b="1" dirty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α ds</a:t>
            </a: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lvl="2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457200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endParaRPr lang="en-US" sz="24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876300" lvl="2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defRPr/>
            </a:pPr>
            <a:endParaRPr lang="en" sz="24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457200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rebuchet MS"/>
              <a:buChar char="●"/>
              <a:defRPr/>
            </a:pPr>
            <a:endParaRPr lang="en" sz="24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pic>
        <p:nvPicPr>
          <p:cNvPr id="3" name="Picture 2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389" y="4733227"/>
            <a:ext cx="304780" cy="46936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5" name="Picture 4" descr="intgral_yellow_gi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1" y="6291336"/>
            <a:ext cx="304780" cy="46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41742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0" y="1916602"/>
            <a:ext cx="9144000" cy="5009680"/>
          </a:xfrm>
          <a:prstGeom prst="rect">
            <a:avLst/>
          </a:prstGeom>
        </p:spPr>
        <p:txBody>
          <a:bodyPr lIns="91425" tIns="91425" rIns="91425" bIns="91425" anchor="ctr"/>
          <a:lstStyle/>
          <a:p>
            <a:pPr marL="876300" lvl="2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defRPr/>
            </a:pPr>
            <a:endParaRPr lang="en" sz="24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457200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rebuchet MS"/>
              <a:buChar char="●"/>
              <a:defRPr/>
            </a:pPr>
            <a:endParaRPr lang="en" sz="24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4337" name="Shape 111"/>
          <p:cNvSpPr txBox="1">
            <a:spLocks noGrp="1"/>
          </p:cNvSpPr>
          <p:nvPr>
            <p:ph type="ctrTitle"/>
          </p:nvPr>
        </p:nvSpPr>
        <p:spPr>
          <a:xfrm>
            <a:off x="-275056" y="-130575"/>
            <a:ext cx="9387825" cy="852688"/>
          </a:xfrm>
        </p:spPr>
        <p:txBody>
          <a:bodyPr/>
          <a:lstStyle>
            <a:lvl1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r>
              <a:rPr lang="en-US" sz="3100" b="1" dirty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Ray Tracing Techniques compared among RTMs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0" y="844796"/>
          <a:ext cx="9112768" cy="59966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6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5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71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71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71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814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FFFF00"/>
                          </a:solidFill>
                        </a:rPr>
                        <a:t>Present Technique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FFFF00"/>
                          </a:solidFill>
                        </a:rPr>
                        <a:t>CRTM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FFFF00"/>
                          </a:solidFill>
                        </a:rPr>
                        <a:t>RRTMG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FFFF00"/>
                          </a:solidFill>
                        </a:rPr>
                        <a:t>SHDOM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FFFF00"/>
                          </a:solidFill>
                        </a:rPr>
                        <a:t>Monte Carlo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940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FFFF00"/>
                          </a:solidFill>
                        </a:rPr>
                        <a:t>3-D Radiation</a:t>
                      </a:r>
                      <a:r>
                        <a:rPr lang="en-US" sz="1700" baseline="0" dirty="0">
                          <a:solidFill>
                            <a:srgbClr val="FFFF00"/>
                          </a:solidFill>
                        </a:rPr>
                        <a:t> (including sideways between columns)</a:t>
                      </a:r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579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FFFF00"/>
                          </a:solidFill>
                        </a:rPr>
                        <a:t>Multiple</a:t>
                      </a:r>
                      <a:r>
                        <a:rPr lang="en-US" sz="1700" baseline="0" dirty="0">
                          <a:solidFill>
                            <a:srgbClr val="FFFF00"/>
                          </a:solidFill>
                        </a:rPr>
                        <a:t> Scattering</a:t>
                      </a:r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Approximate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461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FFFF00"/>
                          </a:solidFill>
                        </a:rPr>
                        <a:t>Fast Running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6579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FFFF00"/>
                          </a:solidFill>
                        </a:rPr>
                        <a:t>Ground- air- or space-based</a:t>
                      </a:r>
                      <a:r>
                        <a:rPr lang="en-US" sz="1700" baseline="0" dirty="0">
                          <a:solidFill>
                            <a:srgbClr val="FFFF00"/>
                          </a:solidFill>
                        </a:rPr>
                        <a:t> observer </a:t>
                      </a:r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Space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Space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All</a:t>
                      </a:r>
                      <a:endParaRPr lang="en-US" sz="1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579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FFFF00"/>
                          </a:solidFill>
                        </a:rPr>
                        <a:t>Curved Earth Shadow / Twilight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6579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FFFF00"/>
                          </a:solidFill>
                        </a:rPr>
                        <a:t>Moon/Stars/City Lights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3449">
                <a:tc>
                  <a:txBody>
                    <a:bodyPr/>
                    <a:lstStyle/>
                    <a:p>
                      <a:pPr algn="ctr"/>
                      <a:r>
                        <a:rPr lang="en-US" sz="1700" baseline="0" dirty="0">
                          <a:solidFill>
                            <a:srgbClr val="FFFF00"/>
                          </a:solidFill>
                        </a:rPr>
                        <a:t>2-D</a:t>
                      </a:r>
                      <a:r>
                        <a:rPr lang="en-US" sz="1700" dirty="0">
                          <a:solidFill>
                            <a:srgbClr val="FFFF00"/>
                          </a:solidFill>
                        </a:rPr>
                        <a:t> (directional)</a:t>
                      </a:r>
                      <a:r>
                        <a:rPr lang="en-US" sz="1700" baseline="0" dirty="0">
                          <a:solidFill>
                            <a:srgbClr val="FFFF00"/>
                          </a:solidFill>
                        </a:rPr>
                        <a:t> images</a:t>
                      </a:r>
                      <a:endParaRPr lang="en-US" sz="17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TOA</a:t>
                      </a:r>
                      <a:r>
                        <a:rPr lang="en-US" sz="1700" baseline="0"/>
                        <a:t> </a:t>
                      </a:r>
                      <a:r>
                        <a:rPr lang="en-US" sz="1700" baseline="0" dirty="0"/>
                        <a:t>SW up</a:t>
                      </a:r>
                      <a:endParaRPr lang="en-US" sz="1700" dirty="0"/>
                    </a:p>
                    <a:p>
                      <a:pPr algn="ctr"/>
                      <a:r>
                        <a:rPr lang="en-US" sz="1700" dirty="0"/>
                        <a:t>(Isotropic)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4461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FFFF00"/>
                          </a:solidFill>
                        </a:rPr>
                        <a:t>Wavelengths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VIS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VIS + 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VIS + 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039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FFFF00"/>
                          </a:solidFill>
                        </a:rPr>
                        <a:t>Grid Resolutions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&lt;=100m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All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6602904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hape 111"/>
          <p:cNvSpPr txBox="1">
            <a:spLocks noGrp="1"/>
          </p:cNvSpPr>
          <p:nvPr>
            <p:ph type="ctrTitle"/>
          </p:nvPr>
        </p:nvSpPr>
        <p:spPr>
          <a:xfrm>
            <a:off x="209905" y="-131763"/>
            <a:ext cx="8721566" cy="1057276"/>
          </a:xfrm>
        </p:spPr>
        <p:txBody>
          <a:bodyPr/>
          <a:lstStyle>
            <a:lvl1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r>
              <a:rPr lang="en-US" sz="3600" b="1" dirty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Ray Tracing Techniques </a:t>
            </a:r>
            <a:r>
              <a:rPr lang="en-US" sz="3200" b="1" dirty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(on model grid)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x="0" y="1988767"/>
            <a:ext cx="9144000" cy="6001657"/>
          </a:xfrm>
          <a:prstGeom prst="rect">
            <a:avLst/>
          </a:prstGeom>
        </p:spPr>
        <p:txBody>
          <a:bodyPr lIns="91425" tIns="91425" rIns="91425" bIns="91425" anchor="ctr"/>
          <a:lstStyle/>
          <a:p>
            <a:pPr marL="419100" lvl="3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  <a:defRPr/>
            </a:pPr>
            <a:r>
              <a:rPr lang="en-US" sz="2400" b="1" kern="0" dirty="0">
                <a:latin typeface="Trebuchet MS"/>
                <a:ea typeface="Trebuchet MS"/>
                <a:cs typeface="Trebuchet MS"/>
                <a:sym typeface="Trebuchet MS"/>
                <a:rtl val="0"/>
              </a:rPr>
              <a:t>For Hydrometeors… </a:t>
            </a: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Cloud liquid, cloud ice, rain, snow, </a:t>
            </a:r>
            <a:r>
              <a:rPr lang="en-US" sz="2000" b="1" kern="0" dirty="0" err="1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graupel</a:t>
            </a: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(as available)</a:t>
            </a: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Integrate hydrometeor content along path - liquid/ice water path (LWP/IWP) </a:t>
            </a: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LWP units are kg/m**2</a:t>
            </a:r>
            <a:endParaRPr lang="en-US" sz="24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4191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/>
            </a:pPr>
            <a:r>
              <a:rPr lang="en-US" sz="2400" b="1" kern="0" dirty="0">
                <a:latin typeface="Trebuchet MS"/>
                <a:ea typeface="Trebuchet MS"/>
                <a:cs typeface="Trebuchet MS"/>
                <a:sym typeface="Trebuchet MS"/>
                <a:rtl val="0"/>
              </a:rPr>
              <a:t>Convert LWP/IWP into optical depth (</a:t>
            </a:r>
            <a:r>
              <a:rPr lang="el-GR" sz="2400" b="1" dirty="0">
                <a:latin typeface="Lucida Grande"/>
                <a:ea typeface="Lucida Grande"/>
                <a:cs typeface="Lucida Grande"/>
              </a:rPr>
              <a:t>τ</a:t>
            </a:r>
            <a:r>
              <a:rPr lang="en-US" sz="2400" b="1" dirty="0">
                <a:latin typeface="Lucida Grande"/>
                <a:ea typeface="Lucida Grande"/>
                <a:cs typeface="Lucida Grande"/>
              </a:rPr>
              <a:t>)</a:t>
            </a:r>
            <a:endParaRPr lang="en-US" sz="2400" b="1" kern="0" dirty="0"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lvl="2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Use constant (typical) values of droplet &amp; crystal size (r</a:t>
            </a:r>
            <a:r>
              <a:rPr lang="en-US" sz="2000" b="1" kern="0" baseline="-2500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e</a:t>
            </a: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), </a:t>
            </a:r>
            <a:r>
              <a:rPr lang="en-US" sz="2000" b="1" dirty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can later be made dynamic</a:t>
            </a: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lvl="2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Account for density </a:t>
            </a:r>
            <a:r>
              <a:rPr lang="en-US" sz="2000" b="1" dirty="0" err="1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ρ</a:t>
            </a:r>
            <a:r>
              <a:rPr lang="en-US" sz="2000" b="1" dirty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 (</a:t>
            </a: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lower for snow or </a:t>
            </a:r>
            <a:r>
              <a:rPr lang="en-US" sz="2000" b="1" kern="0" dirty="0" err="1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graupel</a:t>
            </a: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)</a:t>
            </a:r>
          </a:p>
          <a:p>
            <a:pPr lvl="2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l-GR" sz="2000" b="1" dirty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sz="2000" b="1" dirty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</a:rPr>
              <a:t>≈ (1.5 LWP)/(</a:t>
            </a:r>
            <a:r>
              <a:rPr lang="en-US" sz="2000" b="1" dirty="0" err="1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r</a:t>
            </a:r>
            <a:r>
              <a:rPr lang="en-US" sz="2000" baseline="-25000" dirty="0" err="1">
                <a:solidFill>
                  <a:srgbClr val="FFFF00"/>
                </a:solidFill>
                <a:latin typeface="ＭＳ ゴシック"/>
                <a:ea typeface="ＭＳ ゴシック"/>
                <a:cs typeface="ＭＳ ゴシック"/>
              </a:rPr>
              <a:t>e</a:t>
            </a:r>
            <a:r>
              <a:rPr lang="en-US" sz="2000" b="1" dirty="0" err="1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ρ</a:t>
            </a:r>
            <a:r>
              <a:rPr lang="en-US" sz="2000" b="1" dirty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)        </a:t>
            </a:r>
            <a:r>
              <a:rPr lang="en-US" sz="2000" b="1" dirty="0">
                <a:solidFill>
                  <a:schemeClr val="accent6"/>
                </a:solidFill>
                <a:latin typeface="Lucida Grande"/>
                <a:ea typeface="Lucida Grande"/>
                <a:cs typeface="Lucida Grande"/>
              </a:rPr>
              <a:t>(Stephens 1978, with </a:t>
            </a:r>
            <a:r>
              <a:rPr lang="en-US" sz="2000" b="1" dirty="0" err="1">
                <a:solidFill>
                  <a:schemeClr val="accent6"/>
                </a:solidFill>
                <a:latin typeface="Lucida Grande"/>
                <a:ea typeface="Lucida Grande"/>
                <a:cs typeface="Lucida Grande"/>
              </a:rPr>
              <a:t>ρ</a:t>
            </a:r>
            <a:r>
              <a:rPr lang="en-US" sz="2000" b="1" dirty="0">
                <a:solidFill>
                  <a:schemeClr val="accent6"/>
                </a:solidFill>
                <a:latin typeface="Lucida Grande"/>
                <a:ea typeface="Lucida Grande"/>
                <a:cs typeface="Lucida Grande"/>
              </a:rPr>
              <a:t> term added)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Lucida Grande"/>
                <a:ea typeface="Lucida Grande"/>
                <a:cs typeface="Lucida Grande"/>
              </a:rPr>
              <a:t>   </a:t>
            </a:r>
            <a:endParaRPr lang="en-US" sz="2000" b="1" kern="0" dirty="0">
              <a:solidFill>
                <a:schemeClr val="accent6">
                  <a:lumMod val="75000"/>
                </a:schemeClr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lvl="2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457200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endParaRPr lang="en-US" sz="24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876300" lvl="2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defRPr/>
            </a:pPr>
            <a:endParaRPr lang="en" sz="24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457200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rebuchet MS"/>
              <a:buChar char="●"/>
              <a:defRPr/>
            </a:pPr>
            <a:endParaRPr lang="en" sz="24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799029554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hape 214"/>
          <p:cNvSpPr txBox="1">
            <a:spLocks noGrp="1"/>
          </p:cNvSpPr>
          <p:nvPr>
            <p:ph type="ctrTitle"/>
          </p:nvPr>
        </p:nvSpPr>
        <p:spPr>
          <a:xfrm>
            <a:off x="-139050" y="320357"/>
            <a:ext cx="9144001" cy="723900"/>
          </a:xfrm>
        </p:spPr>
        <p:txBody>
          <a:bodyPr/>
          <a:lstStyle>
            <a:lvl1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r>
              <a:rPr lang="en-US" sz="3200" b="1" dirty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Initial ray-trace from sun through 3-D grid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0" y="1813150"/>
            <a:ext cx="9144000" cy="4186688"/>
          </a:xfrm>
          <a:prstGeom prst="rect">
            <a:avLst/>
          </a:prstGeom>
        </p:spPr>
        <p:txBody>
          <a:bodyPr lIns="91425" tIns="91425" rIns="91425" bIns="91425" anchor="ctr"/>
          <a:lstStyle/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defRPr/>
            </a:pPr>
            <a:endParaRPr lang="en-US" sz="24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4191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/>
            </a:pPr>
            <a:r>
              <a:rPr lang="en-US" sz="2400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Determines 3-D short wave radiation field</a:t>
            </a: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/>
            </a:pP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Efficient simplified approach</a:t>
            </a:r>
          </a:p>
          <a:p>
            <a:pPr marL="4191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/>
            </a:pPr>
            <a:r>
              <a:rPr lang="en-US" sz="2400" b="1" kern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Uses model 3-D hydrometeor analysis or forecast</a:t>
            </a: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indent="-342900">
              <a:lnSpc>
                <a:spcPct val="150000"/>
              </a:lnSpc>
              <a:buClr>
                <a:srgbClr val="FFFF00"/>
              </a:buClr>
              <a:buSzPct val="100000"/>
              <a:buFont typeface="Arial"/>
              <a:buChar char="•"/>
              <a:defRPr/>
            </a:pPr>
            <a:r>
              <a:rPr lang="en-US" sz="2400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Specified in 3 colors to work with sun near the horizon</a:t>
            </a:r>
            <a:endParaRPr lang="en-US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rgbClr val="FFFF00"/>
              </a:buClr>
              <a:buSzPct val="100000"/>
              <a:buFont typeface="Arial"/>
              <a:buChar char="•"/>
              <a:defRPr/>
            </a:pP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luminance units are presently used (</a:t>
            </a:r>
            <a:r>
              <a:rPr lang="en-US" sz="2400" b="1" dirty="0" err="1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nL</a:t>
            </a: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)</a:t>
            </a:r>
          </a:p>
          <a:p>
            <a:pPr marL="876300" lvl="1" indent="-342900">
              <a:lnSpc>
                <a:spcPct val="150000"/>
              </a:lnSpc>
              <a:buClr>
                <a:srgbClr val="FFFF00"/>
              </a:buClr>
              <a:buSzPct val="100000"/>
              <a:buFont typeface="Arial"/>
              <a:buChar char="•"/>
              <a:defRPr/>
            </a:pP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may switch to spectral radiance</a:t>
            </a:r>
          </a:p>
          <a:p>
            <a:pPr marL="419100" indent="-342900">
              <a:lnSpc>
                <a:spcPct val="150000"/>
              </a:lnSpc>
              <a:buClr>
                <a:srgbClr val="FFFF00"/>
              </a:buClr>
              <a:buSzPct val="100000"/>
              <a:buFont typeface="Arial"/>
              <a:buChar char="•"/>
              <a:defRPr/>
            </a:pPr>
            <a:r>
              <a:rPr lang="en-US" sz="2400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Moon can be light source at night</a:t>
            </a:r>
          </a:p>
          <a:p>
            <a:pPr marL="419100" indent="-342900">
              <a:lnSpc>
                <a:spcPct val="150000"/>
              </a:lnSpc>
              <a:buClr>
                <a:srgbClr val="FFFF00"/>
              </a:buClr>
              <a:buSzPct val="100000"/>
              <a:buFont typeface="Arial"/>
              <a:buChar char="•"/>
              <a:defRPr/>
            </a:pPr>
            <a:endParaRPr lang="en-US" sz="2000" b="1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rgbClr val="FF66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pic>
        <p:nvPicPr>
          <p:cNvPr id="4" name="Picture 3" descr="sun-icon-m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44" y="1057214"/>
            <a:ext cx="1550644" cy="156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89489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hape 214"/>
          <p:cNvSpPr txBox="1">
            <a:spLocks noGrp="1"/>
          </p:cNvSpPr>
          <p:nvPr>
            <p:ph type="ctrTitle"/>
          </p:nvPr>
        </p:nvSpPr>
        <p:spPr>
          <a:xfrm>
            <a:off x="-119063" y="185382"/>
            <a:ext cx="9144001" cy="950912"/>
          </a:xfrm>
        </p:spPr>
        <p:txBody>
          <a:bodyPr/>
          <a:lstStyle>
            <a:lvl1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r>
              <a:rPr lang="en-US" sz="3500" b="1" dirty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Scattering of Sunlight by Clouds &amp; </a:t>
            </a:r>
            <a:r>
              <a:rPr lang="en-US" sz="3500" b="1" dirty="0" err="1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Precip</a:t>
            </a:r>
            <a:br>
              <a:rPr lang="en-US" sz="3500" b="1" dirty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</a:br>
            <a:r>
              <a:rPr lang="en-US" sz="2800" b="1" dirty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(initial gridded ray trace from sun)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0" y="2051193"/>
            <a:ext cx="9144000" cy="4092575"/>
          </a:xfrm>
          <a:prstGeom prst="rect">
            <a:avLst/>
          </a:prstGeom>
        </p:spPr>
        <p:txBody>
          <a:bodyPr lIns="91425" tIns="91425" rIns="91425" bIns="91425" anchor="ctr"/>
          <a:lstStyle/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defRPr/>
            </a:pPr>
            <a:endParaRPr lang="en-US" sz="24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4191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/>
            </a:pPr>
            <a:endParaRPr lang="en-US" sz="24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4191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/>
            </a:pPr>
            <a:r>
              <a:rPr lang="en-US" sz="2400" b="1" kern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Calculate fraction of incident sunlight scattered up &amp; down</a:t>
            </a:r>
            <a:endParaRPr lang="en" sz="24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r>
              <a:rPr lang="en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B</a:t>
            </a:r>
            <a:r>
              <a:rPr lang="en-US" sz="2000" b="1" kern="0" dirty="0" err="1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ased</a:t>
            </a: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on optical depth and backscatter fraction</a:t>
            </a: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4191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/>
            </a:pPr>
            <a:r>
              <a:rPr lang="en-US" sz="2400" b="1" kern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Backscatter fraction (for a single scattering event)</a:t>
            </a:r>
            <a:endParaRPr lang="en" sz="24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r>
              <a:rPr lang="en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R</a:t>
            </a:r>
            <a:r>
              <a:rPr lang="en-US" sz="2000" b="1" kern="0" dirty="0" err="1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atio</a:t>
            </a: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of backscattering coefficient to extinction coefficient</a:t>
            </a: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.063 for liquid, .14 for cloud ice or snow, 0.3 for </a:t>
            </a:r>
            <a:r>
              <a:rPr lang="en-US" sz="2000" b="1" kern="0" dirty="0" err="1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graupel</a:t>
            </a: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Low values explain why clouds can look opaque yet still darker gray even when lit in full sunlight from behind the observer</a:t>
            </a: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Remainder of light continues downward (through cloud) via forward scattering</a:t>
            </a:r>
          </a:p>
          <a:p>
            <a:pPr marL="533400"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pic>
        <p:nvPicPr>
          <p:cNvPr id="5" name="Picture 4" descr="sun-icon-m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294" y="497694"/>
            <a:ext cx="1550644" cy="156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79096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un-icon-m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453" y="248356"/>
            <a:ext cx="1550644" cy="1561086"/>
          </a:xfrm>
          <a:prstGeom prst="rect">
            <a:avLst/>
          </a:prstGeom>
        </p:spPr>
      </p:pic>
      <p:sp>
        <p:nvSpPr>
          <p:cNvPr id="216" name="Shape 216"/>
          <p:cNvSpPr txBox="1"/>
          <p:nvPr/>
        </p:nvSpPr>
        <p:spPr>
          <a:xfrm>
            <a:off x="0" y="3415511"/>
            <a:ext cx="9144000" cy="4092575"/>
          </a:xfrm>
          <a:prstGeom prst="rect">
            <a:avLst/>
          </a:prstGeom>
        </p:spPr>
        <p:txBody>
          <a:bodyPr lIns="91425" tIns="91425" rIns="91425" bIns="91425" anchor="ctr"/>
          <a:lstStyle/>
          <a:p>
            <a:pPr marL="4191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/>
            </a:pPr>
            <a:r>
              <a:rPr lang="en-US" sz="2000" b="1" kern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Determine cloud albedo (a) using optical depth (</a:t>
            </a:r>
            <a:r>
              <a:rPr lang="en-US" sz="2000" b="1" dirty="0" err="1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sz="2000" b="1" kern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) and backscatter fraction (b)</a:t>
            </a:r>
            <a:r>
              <a:rPr lang="en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</a:t>
            </a:r>
            <a:endParaRPr lang="en" sz="2000" b="1" kern="0" dirty="0">
              <a:solidFill>
                <a:srgbClr val="21212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•"/>
              <a:defRPr/>
            </a:pPr>
            <a:r>
              <a:rPr lang="en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a</a:t>
            </a: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= </a:t>
            </a:r>
            <a:r>
              <a:rPr lang="en-US" sz="2000" b="1" kern="0" dirty="0" err="1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b</a:t>
            </a:r>
            <a:r>
              <a:rPr lang="en-US" sz="2000" b="1" dirty="0" err="1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/ (1 + </a:t>
            </a:r>
            <a:r>
              <a:rPr lang="en-US" sz="2000" b="1" kern="0" dirty="0" err="1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b</a:t>
            </a:r>
            <a:r>
              <a:rPr lang="en-US" sz="2000" b="1" dirty="0" err="1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)</a:t>
            </a: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•"/>
              <a:defRPr/>
            </a:pPr>
            <a:r>
              <a:rPr lang="en-US" sz="2000" b="1" dirty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Asymptotically approaches 1 for high </a:t>
            </a:r>
            <a:r>
              <a:rPr lang="en-US" sz="2000" b="1" dirty="0" err="1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τ</a:t>
            </a:r>
            <a:endParaRPr lang="en-US" sz="2000" b="1" dirty="0">
              <a:solidFill>
                <a:srgbClr val="FFFF00"/>
              </a:solidFill>
              <a:latin typeface="Lucida Grande"/>
              <a:ea typeface="Lucida Grande"/>
              <a:cs typeface="Lucida Grande"/>
            </a:endParaRP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•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Reproduces figure in </a:t>
            </a:r>
            <a:r>
              <a:rPr lang="en-US" sz="2000" b="1" kern="0" dirty="0" err="1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Mishchenko</a:t>
            </a: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et. al. (1996) within a few % (for non-absorbing clouds)</a:t>
            </a: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•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Works with cloud liquid and cloud ice (random fractal crystals) </a:t>
            </a: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•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Reduces to expected relationship a = </a:t>
            </a:r>
            <a:r>
              <a:rPr lang="en-US" sz="2000" b="1" kern="0" dirty="0" err="1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b</a:t>
            </a:r>
            <a:r>
              <a:rPr lang="en-US" sz="2000" b="1" dirty="0" err="1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for small values of </a:t>
            </a:r>
            <a:r>
              <a:rPr lang="en-US" sz="2000" b="1" dirty="0" err="1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τ</a:t>
            </a:r>
            <a:endParaRPr lang="en-US" sz="2000" b="1" dirty="0">
              <a:solidFill>
                <a:srgbClr val="FFFF00"/>
              </a:solidFill>
              <a:latin typeface="Lucida Grande"/>
              <a:ea typeface="Lucida Grande"/>
              <a:cs typeface="Lucida Grande"/>
            </a:endParaRPr>
          </a:p>
          <a:p>
            <a:pPr marL="4191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•"/>
              <a:defRPr/>
            </a:pPr>
            <a:r>
              <a:rPr lang="en-US" sz="2000" b="1" kern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Light not reflected (back-scattered) is assumed to be transmitted (directly and via forward scattering), thus transmittance = (1. – a)</a:t>
            </a:r>
          </a:p>
          <a:p>
            <a:pPr marL="4191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•"/>
              <a:defRPr/>
            </a:pPr>
            <a:r>
              <a:rPr lang="en-US" sz="2000" b="1" kern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Absorption by clouds is small and can be neglected</a:t>
            </a:r>
          </a:p>
          <a:p>
            <a:pPr marL="4191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•"/>
              <a:defRPr/>
            </a:pPr>
            <a:endParaRPr lang="en-US" sz="2000" b="1" dirty="0">
              <a:solidFill>
                <a:srgbClr val="FFFF00"/>
              </a:solidFill>
              <a:latin typeface="Lucida Grande"/>
              <a:ea typeface="Lucida Grande"/>
              <a:cs typeface="Lucida Grande"/>
            </a:endParaRP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•"/>
              <a:defRPr/>
            </a:pPr>
            <a:endParaRPr lang="en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endParaRPr lang="en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533400"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8433" name="Shape 214"/>
          <p:cNvSpPr txBox="1">
            <a:spLocks noGrp="1"/>
          </p:cNvSpPr>
          <p:nvPr>
            <p:ph type="ctrTitle"/>
          </p:nvPr>
        </p:nvSpPr>
        <p:spPr>
          <a:xfrm>
            <a:off x="-273050" y="261762"/>
            <a:ext cx="9144000" cy="725487"/>
          </a:xfrm>
        </p:spPr>
        <p:txBody>
          <a:bodyPr/>
          <a:lstStyle>
            <a:lvl1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r>
              <a:rPr lang="en-US" sz="3500" b="1" dirty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Cl</a:t>
            </a:r>
            <a:r>
              <a:rPr lang="en-US" sz="3500" b="1" dirty="0">
                <a:solidFill>
                  <a:srgbClr val="FF6600"/>
                </a:solidFill>
                <a:latin typeface="ＭＳ ゴシック" charset="0"/>
                <a:ea typeface="ＭＳ ゴシック" charset="0"/>
                <a:cs typeface="ＭＳ ゴシック" charset="0"/>
                <a:sym typeface="Trebuchet MS" charset="0"/>
              </a:rPr>
              <a:t>oud</a:t>
            </a:r>
            <a:r>
              <a:rPr lang="en-US" sz="3500" b="1" dirty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 / </a:t>
            </a:r>
            <a:r>
              <a:rPr lang="en-US" sz="3500" b="1" dirty="0" err="1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Precip</a:t>
            </a:r>
            <a:r>
              <a:rPr lang="en-US" sz="3500" b="1" dirty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 Multiple Scattering</a:t>
            </a:r>
            <a:br>
              <a:rPr lang="en-US" sz="3500" b="1" dirty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</a:br>
            <a:r>
              <a:rPr lang="en-US" sz="2400" b="1" dirty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(initial gridded ray trace from sun)</a:t>
            </a:r>
          </a:p>
        </p:txBody>
      </p:sp>
      <p:pic>
        <p:nvPicPr>
          <p:cNvPr id="2" name="Picture 1" descr="taupl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39" y="1846950"/>
            <a:ext cx="2466258" cy="1476845"/>
          </a:xfrm>
          <a:prstGeom prst="rect">
            <a:avLst/>
          </a:prstGeom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3118532" y="2597354"/>
            <a:ext cx="3198694" cy="0"/>
          </a:xfrm>
          <a:prstGeom prst="line">
            <a:avLst/>
          </a:prstGeom>
          <a:noFill/>
          <a:ln w="38100" cmpd="sng">
            <a:solidFill>
              <a:srgbClr val="FF6600"/>
            </a:solidFill>
            <a:miter lim="800000"/>
            <a:headEnd type="none"/>
            <a:tailEnd type="arrow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66592" y="2904678"/>
            <a:ext cx="312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6600"/>
                </a:solidFill>
                <a:latin typeface="Lucida Grande"/>
                <a:ea typeface="Lucida Grande"/>
                <a:cs typeface="Lucida Grande"/>
              </a:rPr>
              <a:t>τ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43920" y="171044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b="1" kern="0" dirty="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a</a:t>
            </a:r>
            <a:r>
              <a:rPr lang="en-US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925934" y="2566124"/>
            <a:ext cx="9940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kern="0" dirty="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b ~ 0.1</a:t>
            </a:r>
            <a:r>
              <a:rPr lang="en-US" sz="16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89591157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hape 89"/>
          <p:cNvSpPr>
            <a:spLocks noGrp="1"/>
          </p:cNvSpPr>
          <p:nvPr>
            <p:ph type="ctrTitle"/>
          </p:nvPr>
        </p:nvSpPr>
        <p:spPr>
          <a:xfrm>
            <a:off x="371475" y="-538163"/>
            <a:ext cx="8315325" cy="1811338"/>
          </a:xfrm>
        </p:spPr>
        <p:txBody>
          <a:bodyPr lIns="91425" tIns="91425" rIns="91425" bIns="91425" anchor="b"/>
          <a:lstStyle/>
          <a:p>
            <a:r>
              <a:rPr lang="en-US" sz="3200" b="1">
                <a:latin typeface="Arial" charset="0"/>
                <a:ea typeface="ＭＳ Ｐゴシック" charset="0"/>
                <a:cs typeface="ＭＳ Ｐゴシック" charset="0"/>
              </a:rPr>
              <a:t>Model Simulated </a:t>
            </a:r>
            <a:r>
              <a:rPr lang="en-US" sz="3200" b="1" dirty="0">
                <a:latin typeface="Arial" charset="0"/>
                <a:ea typeface="ＭＳ Ｐゴシック" charset="0"/>
                <a:cs typeface="ＭＳ Ｐゴシック" charset="0"/>
              </a:rPr>
              <a:t>All-Sky Image </a:t>
            </a:r>
            <a:r>
              <a:rPr lang="en-US" sz="32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(left) </a:t>
            </a:r>
            <a:br>
              <a:rPr lang="en-US" sz="3200" b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b="1" dirty="0">
                <a:latin typeface="Arial" charset="0"/>
                <a:ea typeface="ＭＳ Ｐゴシック" charset="0"/>
                <a:cs typeface="ＭＳ Ｐゴシック" charset="0"/>
              </a:rPr>
              <a:t>Compared with All-Sky Camera </a:t>
            </a:r>
            <a:r>
              <a:rPr lang="en-US" sz="32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(right)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subTitle" idx="1"/>
          </p:nvPr>
        </p:nvSpPr>
        <p:spPr>
          <a:xfrm>
            <a:off x="1082675" y="3230563"/>
            <a:ext cx="7035800" cy="925512"/>
          </a:xfrm>
        </p:spPr>
        <p:txBody>
          <a:bodyPr lIns="91425" tIns="91425" rIns="91425" bIns="91425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245225"/>
            <a:ext cx="4572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0000"/>
                </a:solidFill>
              </a:rPr>
              <a:t>24</a:t>
            </a:r>
          </a:p>
        </p:txBody>
      </p:sp>
      <p:sp>
        <p:nvSpPr>
          <p:cNvPr id="30723" name="Shape 92"/>
          <p:cNvSpPr txBox="1">
            <a:spLocks noChangeArrowheads="1"/>
          </p:cNvSpPr>
          <p:nvPr/>
        </p:nvSpPr>
        <p:spPr bwMode="auto">
          <a:xfrm>
            <a:off x="0" y="6042025"/>
            <a:ext cx="91440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i="1" dirty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A way to peer into the model analysis (or forecast)</a:t>
            </a:r>
          </a:p>
        </p:txBody>
      </p:sp>
      <p:pic>
        <p:nvPicPr>
          <p:cNvPr id="30724" name="Picture 1" descr="combined_1416422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43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130109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ye-2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4" t="30498" r="13562" b="14899"/>
          <a:stretch/>
        </p:blipFill>
        <p:spPr>
          <a:xfrm rot="20247470" flipH="1">
            <a:off x="-114452" y="276739"/>
            <a:ext cx="1643169" cy="1000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841" name="Shape 207"/>
          <p:cNvSpPr>
            <a:spLocks noGrp="1"/>
          </p:cNvSpPr>
          <p:nvPr>
            <p:ph type="ctrTitle"/>
          </p:nvPr>
        </p:nvSpPr>
        <p:spPr>
          <a:xfrm>
            <a:off x="1547917" y="154079"/>
            <a:ext cx="7453740" cy="698629"/>
          </a:xfrm>
        </p:spPr>
        <p:txBody>
          <a:bodyPr lIns="91425" tIns="91425" rIns="91425" bIns="91425" anchor="b">
            <a:normAutofit fontScale="90000"/>
          </a:bodyPr>
          <a:lstStyle/>
          <a:p>
            <a:r>
              <a:rPr lang="en-US" sz="36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3600" b="1" baseline="30000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nd</a:t>
            </a:r>
            <a:r>
              <a:rPr lang="en-US" sz="36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Ray-Tracing Step (from observer)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245225"/>
            <a:ext cx="4572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0000"/>
                </a:solidFill>
              </a:rPr>
              <a:t>26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0" y="1340184"/>
            <a:ext cx="9144000" cy="4611472"/>
          </a:xfrm>
          <a:prstGeom prst="rect">
            <a:avLst/>
          </a:prstGeom>
        </p:spPr>
        <p:txBody>
          <a:bodyPr lIns="91425" tIns="91425" rIns="91425" bIns="91425" anchor="ctr"/>
          <a:lstStyle/>
          <a:p>
            <a:pPr>
              <a:lnSpc>
                <a:spcPct val="150000"/>
              </a:lnSpc>
              <a:defRPr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  <a:endParaRPr lang="en-US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Trace from viewer into sky </a:t>
            </a:r>
            <a:r>
              <a:rPr lang="en-US" sz="2400" b="1" dirty="0">
                <a:latin typeface="Trebuchet MS"/>
                <a:ea typeface="Trebuchet MS"/>
                <a:cs typeface="Trebuchet MS"/>
                <a:sym typeface="Trebuchet MS"/>
              </a:rPr>
              <a:t>using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 ¼</a:t>
            </a:r>
            <a:r>
              <a:rPr lang="en-US" sz="2400" baseline="30000" dirty="0">
                <a:latin typeface="Trebuchet MS"/>
                <a:ea typeface="Trebuchet MS"/>
                <a:cs typeface="Trebuchet MS"/>
                <a:sym typeface="Trebuchet MS"/>
              </a:rPr>
              <a:t>o</a:t>
            </a:r>
            <a:r>
              <a:rPr lang="en-US" sz="2400" b="1" dirty="0">
                <a:latin typeface="Trebuchet MS"/>
                <a:ea typeface="Trebuchet MS"/>
                <a:cs typeface="Trebuchet MS"/>
                <a:sym typeface="Trebuchet MS"/>
              </a:rPr>
              <a:t> x 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¼</a:t>
            </a:r>
            <a:r>
              <a:rPr lang="en-US" sz="2400" baseline="30000" dirty="0">
                <a:latin typeface="Trebuchet MS"/>
                <a:ea typeface="Trebuchet MS"/>
                <a:cs typeface="Trebuchet MS"/>
                <a:sym typeface="Trebuchet MS"/>
              </a:rPr>
              <a:t>o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400" b="1" dirty="0">
                <a:latin typeface="Trebuchet MS"/>
                <a:ea typeface="Trebuchet MS"/>
                <a:cs typeface="Trebuchet MS"/>
                <a:sym typeface="Trebuchet MS"/>
              </a:rPr>
              <a:t>cylindrical 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grid</a:t>
            </a:r>
            <a:endParaRPr lang="en-US" sz="24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Ray path travels through clear air, aerosols, clouds, and may hit terrain</a:t>
            </a:r>
            <a:endParaRPr lang="en-US" sz="24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First estimate is clear sky value (</a:t>
            </a:r>
            <a:r>
              <a:rPr lang="en-US" sz="2400" b="1" dirty="0">
                <a:latin typeface="Trebuchet MS"/>
                <a:ea typeface="Trebuchet MS"/>
                <a:cs typeface="Trebuchet MS"/>
                <a:sym typeface="Trebuchet MS"/>
              </a:rPr>
              <a:t>modified as follows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)</a:t>
            </a:r>
            <a:endParaRPr lang="en-US" sz="24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800100" lvl="1" indent="-342900">
              <a:lnSpc>
                <a:spcPct val="150000"/>
              </a:lnSpc>
              <a:buFont typeface="Wingdings" charset="2"/>
              <a:buChar char="Ø"/>
              <a:defRPr/>
            </a:pPr>
            <a:r>
              <a:rPr lang="en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Scattered by clouds (can show up either bright or dark)depends on optical depth of cloud and elongation from sun</a:t>
            </a: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(scattering angle)</a:t>
            </a:r>
            <a:r>
              <a:rPr lang="en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, as well as pre-computed cloud illumination</a:t>
            </a: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(3-D shortwave radiation field)</a:t>
            </a:r>
          </a:p>
          <a:p>
            <a:pPr marL="800100" lvl="1" indent="-342900">
              <a:lnSpc>
                <a:spcPct val="150000"/>
              </a:lnSpc>
              <a:buFont typeface="Wingdings" charset="2"/>
              <a:buChar char="Ø"/>
              <a:defRPr/>
            </a:pP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Phase function varies with single/multiple scattering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Cloud/Aerosol scattering can obscure distant terrain</a:t>
            </a:r>
          </a:p>
          <a:p>
            <a:pPr marL="342900" indent="-342900">
              <a:buFont typeface="Arial"/>
              <a:buChar char="•"/>
              <a:defRPr/>
            </a:pPr>
            <a:endParaRPr lang="en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f_hydrometeors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110"/>
            <a:ext cx="9144000" cy="6096000"/>
          </a:xfrm>
          <a:prstGeom prst="rect">
            <a:avLst/>
          </a:prstGeom>
        </p:spPr>
      </p:pic>
      <p:sp>
        <p:nvSpPr>
          <p:cNvPr id="18433" name="Shape 214"/>
          <p:cNvSpPr txBox="1">
            <a:spLocks noGrp="1"/>
          </p:cNvSpPr>
          <p:nvPr>
            <p:ph type="ctrTitle"/>
          </p:nvPr>
        </p:nvSpPr>
        <p:spPr>
          <a:xfrm>
            <a:off x="-273050" y="-102794"/>
            <a:ext cx="9144000" cy="725487"/>
          </a:xfrm>
        </p:spPr>
        <p:txBody>
          <a:bodyPr/>
          <a:lstStyle>
            <a:lvl1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r>
              <a:rPr lang="en-US" sz="3500" b="1" dirty="0">
                <a:solidFill>
                  <a:srgbClr val="FFFFFF"/>
                </a:solidFill>
                <a:latin typeface="Trebuchet MS" charset="0"/>
                <a:cs typeface="Trebuchet MS" charset="0"/>
                <a:sym typeface="Trebuchet MS" charset="0"/>
              </a:rPr>
              <a:t>Cl</a:t>
            </a:r>
            <a:r>
              <a:rPr lang="en-US" sz="3500" b="1" dirty="0">
                <a:solidFill>
                  <a:srgbClr val="FFFFFF"/>
                </a:solidFill>
                <a:latin typeface="ＭＳ ゴシック" charset="0"/>
                <a:ea typeface="ＭＳ ゴシック" charset="0"/>
                <a:cs typeface="ＭＳ ゴシック" charset="0"/>
                <a:sym typeface="Trebuchet MS" charset="0"/>
              </a:rPr>
              <a:t>oud</a:t>
            </a:r>
            <a:r>
              <a:rPr lang="en-US" sz="3500" b="1" dirty="0">
                <a:solidFill>
                  <a:srgbClr val="FFFFFF"/>
                </a:solidFill>
                <a:latin typeface="Trebuchet MS" charset="0"/>
                <a:cs typeface="Trebuchet MS" charset="0"/>
                <a:sym typeface="Trebuchet MS" charset="0"/>
              </a:rPr>
              <a:t> / </a:t>
            </a:r>
            <a:r>
              <a:rPr lang="en-US" sz="3500" b="1" dirty="0" err="1">
                <a:solidFill>
                  <a:srgbClr val="FFFFFF"/>
                </a:solidFill>
                <a:latin typeface="Trebuchet MS" charset="0"/>
                <a:cs typeface="Trebuchet MS" charset="0"/>
                <a:sym typeface="Trebuchet MS" charset="0"/>
              </a:rPr>
              <a:t>Precip</a:t>
            </a:r>
            <a:r>
              <a:rPr lang="en-US" sz="3500" b="1" dirty="0">
                <a:solidFill>
                  <a:srgbClr val="FFFFFF"/>
                </a:solidFill>
                <a:latin typeface="Trebuchet MS" charset="0"/>
                <a:cs typeface="Trebuchet MS" charset="0"/>
                <a:sym typeface="Trebuchet MS" charset="0"/>
              </a:rPr>
              <a:t> Scattering (Thin Clouds)</a:t>
            </a:r>
          </a:p>
        </p:txBody>
      </p:sp>
      <p:sp>
        <p:nvSpPr>
          <p:cNvPr id="18434" name="Shape 215"/>
          <p:cNvSpPr txBox="1">
            <a:spLocks noGrp="1"/>
          </p:cNvSpPr>
          <p:nvPr>
            <p:ph type="subTitle" idx="1"/>
          </p:nvPr>
        </p:nvSpPr>
        <p:spPr>
          <a:xfrm>
            <a:off x="1082675" y="3230563"/>
            <a:ext cx="7035800" cy="925512"/>
          </a:xfrm>
        </p:spPr>
        <p:txBody>
          <a:bodyPr/>
          <a:lstStyle>
            <a:lvl1pPr indent="152400" algn="ctr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endParaRPr lang="en-US" sz="2400">
              <a:solidFill>
                <a:srgbClr val="FFFFFF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0" y="1803400"/>
            <a:ext cx="9144000" cy="4092575"/>
          </a:xfrm>
          <a:prstGeom prst="rect">
            <a:avLst/>
          </a:prstGeom>
        </p:spPr>
        <p:txBody>
          <a:bodyPr lIns="91425" tIns="91425" rIns="91425" bIns="91425" anchor="ctr"/>
          <a:lstStyle/>
          <a:p>
            <a:pPr marL="533400"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6171" y="1904402"/>
            <a:ext cx="69669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0</a:t>
            </a:r>
            <a:r>
              <a:rPr lang="en-US" sz="2000" baseline="30000" dirty="0">
                <a:solidFill>
                  <a:srgbClr val="0000FF"/>
                </a:solidFill>
              </a:rPr>
              <a:t>o</a:t>
            </a:r>
            <a:r>
              <a:rPr lang="en-US" sz="2000" dirty="0">
                <a:solidFill>
                  <a:srgbClr val="0000FF"/>
                </a:solidFill>
              </a:rPr>
              <a:t> scattering angle looks toward the sun, 180</a:t>
            </a:r>
            <a:r>
              <a:rPr lang="en-US" sz="2000" baseline="30000" dirty="0">
                <a:solidFill>
                  <a:srgbClr val="0000FF"/>
                </a:solidFill>
              </a:rPr>
              <a:t>o </a:t>
            </a:r>
            <a:r>
              <a:rPr lang="en-US" sz="2000" dirty="0">
                <a:solidFill>
                  <a:srgbClr val="0000FF"/>
                </a:solidFill>
              </a:rPr>
              <a:t>is opposite</a:t>
            </a:r>
            <a:endParaRPr lang="en-US" sz="2000" baseline="30000" dirty="0">
              <a:solidFill>
                <a:srgbClr val="0000FF"/>
              </a:solidFill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Phase function (y-axis) averages to 1 over the sphere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Approximation to more rigorous Mie theory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Multi-parameter </a:t>
            </a:r>
            <a:r>
              <a:rPr lang="en-US" sz="2000" dirty="0" err="1">
                <a:solidFill>
                  <a:srgbClr val="0000FF"/>
                </a:solidFill>
              </a:rPr>
              <a:t>Henyey</a:t>
            </a:r>
            <a:r>
              <a:rPr lang="en-US" sz="2000" dirty="0">
                <a:solidFill>
                  <a:srgbClr val="0000FF"/>
                </a:solidFill>
              </a:rPr>
              <a:t>-Greenstein functions</a:t>
            </a:r>
          </a:p>
          <a:p>
            <a:pPr marL="742950" lvl="1" indent="-285750">
              <a:lnSpc>
                <a:spcPct val="110000"/>
              </a:lnSpc>
              <a:buFont typeface="Courier New"/>
              <a:buChar char="o"/>
            </a:pPr>
            <a:r>
              <a:rPr lang="en-US" sz="2000" dirty="0">
                <a:solidFill>
                  <a:srgbClr val="0000FF"/>
                </a:solidFill>
              </a:rPr>
              <a:t>each term uses asymmetry factor “g”</a:t>
            </a:r>
          </a:p>
          <a:p>
            <a:endParaRPr lang="en-US" sz="2000" dirty="0">
              <a:solidFill>
                <a:srgbClr val="B70AF4"/>
              </a:solidFill>
            </a:endParaRPr>
          </a:p>
          <a:p>
            <a:pPr marL="742950" lvl="1" indent="-285750">
              <a:buFont typeface="Courier New"/>
              <a:buChar char="o"/>
            </a:pP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082332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214"/>
          <p:cNvSpPr txBox="1">
            <a:spLocks noGrp="1"/>
          </p:cNvSpPr>
          <p:nvPr>
            <p:ph type="ctrTitle"/>
          </p:nvPr>
        </p:nvSpPr>
        <p:spPr>
          <a:xfrm>
            <a:off x="-273050" y="-102794"/>
            <a:ext cx="9144000" cy="725487"/>
          </a:xfrm>
        </p:spPr>
        <p:txBody>
          <a:bodyPr/>
          <a:lstStyle>
            <a:lvl1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r>
              <a:rPr lang="en-US" sz="3500" b="1" dirty="0">
                <a:solidFill>
                  <a:srgbClr val="FFFFFF"/>
                </a:solidFill>
                <a:latin typeface="Trebuchet MS" charset="0"/>
                <a:cs typeface="Trebuchet MS" charset="0"/>
                <a:sym typeface="Trebuchet MS" charset="0"/>
              </a:rPr>
              <a:t>Multi-Spectral Cloud Liquid (Thin Clouds)</a:t>
            </a:r>
          </a:p>
        </p:txBody>
      </p:sp>
      <p:sp>
        <p:nvSpPr>
          <p:cNvPr id="18434" name="Shape 215"/>
          <p:cNvSpPr txBox="1">
            <a:spLocks noGrp="1"/>
          </p:cNvSpPr>
          <p:nvPr>
            <p:ph type="subTitle" idx="1"/>
          </p:nvPr>
        </p:nvSpPr>
        <p:spPr>
          <a:xfrm>
            <a:off x="1082675" y="3230563"/>
            <a:ext cx="7035800" cy="925512"/>
          </a:xfrm>
        </p:spPr>
        <p:txBody>
          <a:bodyPr/>
          <a:lstStyle>
            <a:lvl1pPr indent="152400" algn="ctr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endParaRPr lang="en-US" sz="2400">
              <a:solidFill>
                <a:srgbClr val="FFFFFF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0" y="1803400"/>
            <a:ext cx="9144000" cy="4092575"/>
          </a:xfrm>
          <a:prstGeom prst="rect">
            <a:avLst/>
          </a:prstGeom>
        </p:spPr>
        <p:txBody>
          <a:bodyPr lIns="91425" tIns="91425" rIns="91425" bIns="91425" anchor="ctr"/>
          <a:lstStyle/>
          <a:p>
            <a:pPr marL="533400"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8009" y="1805270"/>
            <a:ext cx="51219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Integrates to 1 over the sphere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Approximation to more rigorous Mie Theory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Multi-parameter </a:t>
            </a:r>
            <a:r>
              <a:rPr lang="en-US" dirty="0" err="1">
                <a:solidFill>
                  <a:srgbClr val="0000FF"/>
                </a:solidFill>
              </a:rPr>
              <a:t>Henyey</a:t>
            </a:r>
            <a:r>
              <a:rPr lang="en-US" dirty="0">
                <a:solidFill>
                  <a:srgbClr val="0000FF"/>
                </a:solidFill>
              </a:rPr>
              <a:t>-Greenstein functions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>
                <a:solidFill>
                  <a:srgbClr val="0000FF"/>
                </a:solidFill>
              </a:rPr>
              <a:t>each term uses asymmetry factor “g”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Rainbows added in near 140 degrees</a:t>
            </a:r>
          </a:p>
        </p:txBody>
      </p:sp>
      <p:pic>
        <p:nvPicPr>
          <p:cNvPr id="4" name="Picture 3" descr="pf_spectr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74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66687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214"/>
          <p:cNvSpPr txBox="1">
            <a:spLocks noGrp="1"/>
          </p:cNvSpPr>
          <p:nvPr>
            <p:ph type="ctrTitle"/>
          </p:nvPr>
        </p:nvSpPr>
        <p:spPr>
          <a:xfrm>
            <a:off x="-273050" y="-102794"/>
            <a:ext cx="9144000" cy="725487"/>
          </a:xfrm>
        </p:spPr>
        <p:txBody>
          <a:bodyPr/>
          <a:lstStyle>
            <a:lvl1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r>
              <a:rPr lang="en-US" sz="3500" b="1" dirty="0">
                <a:solidFill>
                  <a:srgbClr val="FFFFFF"/>
                </a:solidFill>
                <a:latin typeface="Trebuchet MS" charset="0"/>
                <a:cs typeface="Trebuchet MS" charset="0"/>
                <a:sym typeface="Trebuchet MS" charset="0"/>
              </a:rPr>
              <a:t>Multi-Spectral Rain Scattering</a:t>
            </a:r>
          </a:p>
        </p:txBody>
      </p:sp>
      <p:sp>
        <p:nvSpPr>
          <p:cNvPr id="18434" name="Shape 215"/>
          <p:cNvSpPr txBox="1">
            <a:spLocks noGrp="1"/>
          </p:cNvSpPr>
          <p:nvPr>
            <p:ph type="subTitle" idx="1"/>
          </p:nvPr>
        </p:nvSpPr>
        <p:spPr>
          <a:xfrm>
            <a:off x="1082675" y="3230563"/>
            <a:ext cx="7035800" cy="925512"/>
          </a:xfrm>
        </p:spPr>
        <p:txBody>
          <a:bodyPr/>
          <a:lstStyle>
            <a:lvl1pPr indent="152400" algn="ctr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endParaRPr lang="en-US" sz="2400">
              <a:solidFill>
                <a:srgbClr val="FFFFFF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0" y="1803400"/>
            <a:ext cx="9144000" cy="4092575"/>
          </a:xfrm>
          <a:prstGeom prst="rect">
            <a:avLst/>
          </a:prstGeom>
        </p:spPr>
        <p:txBody>
          <a:bodyPr lIns="91425" tIns="91425" rIns="91425" bIns="91425" anchor="ctr"/>
          <a:lstStyle/>
          <a:p>
            <a:pPr marL="533400"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pic>
        <p:nvPicPr>
          <p:cNvPr id="4" name="Picture 3" descr="pf_spectr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48"/>
            <a:ext cx="9144000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08723" y="2797731"/>
            <a:ext cx="57246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R</a:t>
            </a:r>
            <a:r>
              <a:rPr lang="en-US" sz="2000" dirty="0">
                <a:solidFill>
                  <a:srgbClr val="FF6600"/>
                </a:solidFill>
              </a:rPr>
              <a:t>a</a:t>
            </a:r>
            <a:r>
              <a:rPr lang="en-US" sz="2000" dirty="0">
                <a:solidFill>
                  <a:srgbClr val="BBBB00"/>
                </a:solidFill>
              </a:rPr>
              <a:t>i</a:t>
            </a:r>
            <a:r>
              <a:rPr lang="en-US" sz="2000" dirty="0">
                <a:solidFill>
                  <a:srgbClr val="AEFF01"/>
                </a:solidFill>
              </a:rPr>
              <a:t>n</a:t>
            </a:r>
            <a:r>
              <a:rPr lang="en-US" sz="2000" dirty="0">
                <a:solidFill>
                  <a:srgbClr val="00FF06"/>
                </a:solidFill>
              </a:rPr>
              <a:t>b</a:t>
            </a:r>
            <a:r>
              <a:rPr lang="en-US" sz="2000" dirty="0">
                <a:solidFill>
                  <a:srgbClr val="00FDFF"/>
                </a:solidFill>
              </a:rPr>
              <a:t>o</a:t>
            </a:r>
            <a:r>
              <a:rPr lang="en-US" sz="2000" dirty="0">
                <a:solidFill>
                  <a:srgbClr val="0758FF"/>
                </a:solidFill>
              </a:rPr>
              <a:t>w</a:t>
            </a:r>
            <a:r>
              <a:rPr lang="en-US" sz="2000" dirty="0">
                <a:solidFill>
                  <a:srgbClr val="5602FF"/>
                </a:solidFill>
              </a:rPr>
              <a:t>s</a:t>
            </a:r>
            <a:r>
              <a:rPr lang="en-US" sz="2000" dirty="0">
                <a:solidFill>
                  <a:srgbClr val="0000FF"/>
                </a:solidFill>
              </a:rPr>
              <a:t> added in near 125 and 140 degrees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97687" y="415448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Primary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5518810" y="4663043"/>
            <a:ext cx="1288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Secondary</a:t>
            </a:r>
          </a:p>
        </p:txBody>
      </p:sp>
    </p:spTree>
    <p:extLst>
      <p:ext uri="{BB962C8B-B14F-4D97-AF65-F5344CB8AC3E}">
        <p14:creationId xmlns:p14="http://schemas.microsoft.com/office/powerpoint/2010/main" val="1255007168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ctrTitle"/>
          </p:nvPr>
        </p:nvSpPr>
        <p:spPr>
          <a:xfrm>
            <a:off x="1501550" y="-487826"/>
            <a:ext cx="7754100" cy="2037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just" rtl="0">
              <a:buNone/>
            </a:pPr>
            <a:r>
              <a:rPr lang="en" sz="3600" dirty="0"/>
              <a:t>
</a:t>
            </a:r>
          </a:p>
          <a:p>
            <a:pPr lvl="0" algn="just" rtl="0">
              <a:buNone/>
            </a:pPr>
            <a:r>
              <a:rPr lang="en-US" sz="3600" dirty="0"/>
              <a:t>Rainbow Case Comparison</a:t>
            </a:r>
            <a:endParaRPr lang="en" sz="3600" dirty="0"/>
          </a:p>
          <a:p>
            <a:pPr lvl="0" algn="just" rtl="0">
              <a:buNone/>
            </a:pPr>
            <a:endParaRPr lang="en" sz="3600" dirty="0"/>
          </a:p>
        </p:txBody>
      </p:sp>
      <p:sp>
        <p:nvSpPr>
          <p:cNvPr id="243" name="Shape 243"/>
          <p:cNvSpPr txBox="1">
            <a:spLocks noGrp="1"/>
          </p:cNvSpPr>
          <p:nvPr>
            <p:ph type="subTitle" idx="1"/>
          </p:nvPr>
        </p:nvSpPr>
        <p:spPr>
          <a:xfrm>
            <a:off x="609540" y="5895549"/>
            <a:ext cx="7035899" cy="925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dirty="0"/>
              <a:t>August 28 2014     01:15UTC</a:t>
            </a:r>
            <a:endParaRPr dirty="0"/>
          </a:p>
        </p:txBody>
      </p:sp>
      <p:sp>
        <p:nvSpPr>
          <p:cNvPr id="244" name="Shape 244"/>
          <p:cNvSpPr txBox="1"/>
          <p:nvPr/>
        </p:nvSpPr>
        <p:spPr>
          <a:xfrm>
            <a:off x="28000" y="5238850"/>
            <a:ext cx="9144000" cy="656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endParaRPr lang="en" sz="24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" name="Picture 4" descr="rainbow_camer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8272"/>
            <a:ext cx="9144000" cy="2290759"/>
          </a:xfrm>
          <a:prstGeom prst="rect">
            <a:avLst/>
          </a:prstGeom>
        </p:spPr>
      </p:pic>
      <p:pic>
        <p:nvPicPr>
          <p:cNvPr id="7" name="Picture 6" descr="gmeta_1564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184"/>
            <a:ext cx="9144000" cy="229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75174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f_clw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18433" name="Shape 214"/>
          <p:cNvSpPr txBox="1">
            <a:spLocks noGrp="1"/>
          </p:cNvSpPr>
          <p:nvPr>
            <p:ph type="ctrTitle"/>
          </p:nvPr>
        </p:nvSpPr>
        <p:spPr>
          <a:xfrm>
            <a:off x="-94846" y="-70180"/>
            <a:ext cx="9238846" cy="725487"/>
          </a:xfrm>
        </p:spPr>
        <p:txBody>
          <a:bodyPr/>
          <a:lstStyle>
            <a:lvl1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r>
              <a:rPr lang="en-US" sz="3500" b="1" dirty="0">
                <a:solidFill>
                  <a:srgbClr val="FFFFFF"/>
                </a:solidFill>
                <a:latin typeface="Trebuchet MS" charset="0"/>
                <a:cs typeface="Trebuchet MS" charset="0"/>
                <a:sym typeface="Trebuchet MS" charset="0"/>
              </a:rPr>
              <a:t>Cl</a:t>
            </a:r>
            <a:r>
              <a:rPr lang="en-US" sz="3500" b="1" dirty="0">
                <a:solidFill>
                  <a:srgbClr val="FFFFFF"/>
                </a:solidFill>
                <a:latin typeface="ＭＳ ゴシック" charset="0"/>
                <a:ea typeface="ＭＳ ゴシック" charset="0"/>
                <a:cs typeface="ＭＳ ゴシック" charset="0"/>
                <a:sym typeface="Trebuchet MS" charset="0"/>
              </a:rPr>
              <a:t>oud</a:t>
            </a:r>
            <a:r>
              <a:rPr lang="en-US" sz="3500" b="1" dirty="0">
                <a:solidFill>
                  <a:srgbClr val="FFFFFF"/>
                </a:solidFill>
                <a:latin typeface="Trebuchet MS" charset="0"/>
                <a:cs typeface="Trebuchet MS" charset="0"/>
                <a:sym typeface="Trebuchet MS" charset="0"/>
              </a:rPr>
              <a:t> Liquid Scattering </a:t>
            </a:r>
            <a:r>
              <a:rPr lang="en-US" sz="2400" b="1" dirty="0">
                <a:solidFill>
                  <a:srgbClr val="FFFFFF"/>
                </a:solidFill>
                <a:latin typeface="Trebuchet MS" charset="0"/>
                <a:cs typeface="Trebuchet MS" charset="0"/>
                <a:sym typeface="Trebuchet MS" charset="0"/>
              </a:rPr>
              <a:t>(various optical depths)</a:t>
            </a:r>
          </a:p>
        </p:txBody>
      </p:sp>
      <p:sp>
        <p:nvSpPr>
          <p:cNvPr id="18434" name="Shape 215"/>
          <p:cNvSpPr txBox="1">
            <a:spLocks noGrp="1"/>
          </p:cNvSpPr>
          <p:nvPr>
            <p:ph type="subTitle" idx="1"/>
          </p:nvPr>
        </p:nvSpPr>
        <p:spPr>
          <a:xfrm>
            <a:off x="1082675" y="3230563"/>
            <a:ext cx="7035800" cy="925512"/>
          </a:xfrm>
        </p:spPr>
        <p:txBody>
          <a:bodyPr/>
          <a:lstStyle>
            <a:lvl1pPr indent="152400" algn="ctr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endParaRPr lang="en-US" sz="2400" dirty="0">
              <a:solidFill>
                <a:srgbClr val="FFFFFF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0" y="1803400"/>
            <a:ext cx="9144000" cy="2136647"/>
          </a:xfrm>
          <a:prstGeom prst="rect">
            <a:avLst/>
          </a:prstGeom>
        </p:spPr>
        <p:txBody>
          <a:bodyPr lIns="91425" tIns="91425" rIns="91425" bIns="91425" anchor="ctr"/>
          <a:lstStyle/>
          <a:p>
            <a:pPr marL="533400"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5809" y="1578223"/>
            <a:ext cx="70368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758FF"/>
                </a:solidFill>
              </a:rPr>
              <a:t>Multiple scattering is now occurring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758FF"/>
                </a:solidFill>
              </a:rPr>
              <a:t>Modify “g” values (taking </a:t>
            </a:r>
            <a:r>
              <a:rPr lang="en-US" sz="2000" b="1" dirty="0" err="1">
                <a:solidFill>
                  <a:srgbClr val="0758FF"/>
                </a:solidFill>
              </a:rPr>
              <a:t>g</a:t>
            </a:r>
            <a:r>
              <a:rPr lang="en-US" sz="2000" b="1" baseline="30000" dirty="0" err="1">
                <a:solidFill>
                  <a:srgbClr val="0758FF"/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sz="2000" b="1" dirty="0">
                <a:solidFill>
                  <a:srgbClr val="0758FF"/>
                </a:solidFill>
              </a:rPr>
              <a:t>) applied within </a:t>
            </a:r>
            <a:r>
              <a:rPr lang="en-US" sz="2000" b="1" dirty="0" err="1">
                <a:solidFill>
                  <a:srgbClr val="0758FF"/>
                </a:solidFill>
              </a:rPr>
              <a:t>Henyey</a:t>
            </a:r>
            <a:r>
              <a:rPr lang="en-US" sz="2000" b="1" dirty="0">
                <a:solidFill>
                  <a:srgbClr val="0758FF"/>
                </a:solidFill>
              </a:rPr>
              <a:t>-Greenstein functions to yield an effective phase function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758FF"/>
                </a:solidFill>
              </a:rPr>
              <a:t>Spreads out solar “glare” or sharp forward scattering peak as cloud thickens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758FF"/>
                </a:solidFill>
              </a:rPr>
              <a:t>Phase function used in conjunction with 3-D short wave radiation field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758FF"/>
                </a:solidFill>
              </a:rPr>
              <a:t>Transitions into thick cloud phase functions (shown next)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060385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214"/>
          <p:cNvSpPr txBox="1">
            <a:spLocks noGrp="1"/>
          </p:cNvSpPr>
          <p:nvPr>
            <p:ph type="ctrTitle"/>
          </p:nvPr>
        </p:nvSpPr>
        <p:spPr>
          <a:xfrm>
            <a:off x="-273050" y="-102794"/>
            <a:ext cx="9144000" cy="725487"/>
          </a:xfrm>
        </p:spPr>
        <p:txBody>
          <a:bodyPr/>
          <a:lstStyle>
            <a:lvl1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r>
              <a:rPr lang="en-US" sz="3500" b="1" dirty="0">
                <a:solidFill>
                  <a:srgbClr val="FFFFFF"/>
                </a:solidFill>
                <a:latin typeface="Trebuchet MS" charset="0"/>
                <a:cs typeface="Trebuchet MS" charset="0"/>
                <a:sym typeface="Trebuchet MS" charset="0"/>
              </a:rPr>
              <a:t>Cl</a:t>
            </a:r>
            <a:r>
              <a:rPr lang="en-US" sz="3500" b="1" dirty="0">
                <a:solidFill>
                  <a:srgbClr val="FFFFFF"/>
                </a:solidFill>
                <a:latin typeface="ＭＳ ゴシック" charset="0"/>
                <a:ea typeface="ＭＳ ゴシック" charset="0"/>
                <a:cs typeface="ＭＳ ゴシック" charset="0"/>
                <a:sym typeface="Trebuchet MS" charset="0"/>
              </a:rPr>
              <a:t>oud</a:t>
            </a:r>
            <a:r>
              <a:rPr lang="en-US" sz="3500" b="1" dirty="0">
                <a:solidFill>
                  <a:srgbClr val="FFFFFF"/>
                </a:solidFill>
                <a:latin typeface="Trebuchet MS" charset="0"/>
                <a:cs typeface="Trebuchet MS" charset="0"/>
                <a:sym typeface="Trebuchet MS" charset="0"/>
              </a:rPr>
              <a:t> / </a:t>
            </a:r>
            <a:r>
              <a:rPr lang="en-US" sz="3500" b="1" dirty="0" err="1">
                <a:solidFill>
                  <a:srgbClr val="FFFFFF"/>
                </a:solidFill>
                <a:latin typeface="Trebuchet MS" charset="0"/>
                <a:cs typeface="Trebuchet MS" charset="0"/>
                <a:sym typeface="Trebuchet MS" charset="0"/>
              </a:rPr>
              <a:t>Precip</a:t>
            </a:r>
            <a:r>
              <a:rPr lang="en-US" sz="3500" b="1" dirty="0">
                <a:solidFill>
                  <a:srgbClr val="FFFFFF"/>
                </a:solidFill>
                <a:latin typeface="Trebuchet MS" charset="0"/>
                <a:cs typeface="Trebuchet MS" charset="0"/>
                <a:sym typeface="Trebuchet MS" charset="0"/>
              </a:rPr>
              <a:t> Scattering (Thick Clouds)</a:t>
            </a:r>
          </a:p>
        </p:txBody>
      </p:sp>
      <p:sp>
        <p:nvSpPr>
          <p:cNvPr id="18434" name="Shape 215"/>
          <p:cNvSpPr txBox="1">
            <a:spLocks noGrp="1"/>
          </p:cNvSpPr>
          <p:nvPr>
            <p:ph type="subTitle" idx="1"/>
          </p:nvPr>
        </p:nvSpPr>
        <p:spPr>
          <a:xfrm>
            <a:off x="1082675" y="3230563"/>
            <a:ext cx="7035800" cy="925512"/>
          </a:xfrm>
        </p:spPr>
        <p:txBody>
          <a:bodyPr/>
          <a:lstStyle>
            <a:lvl1pPr indent="152400" algn="ctr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endParaRPr lang="en-US" sz="2400">
              <a:solidFill>
                <a:srgbClr val="FFFFFF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0" y="1803400"/>
            <a:ext cx="9144000" cy="4092575"/>
          </a:xfrm>
          <a:prstGeom prst="rect">
            <a:avLst/>
          </a:prstGeom>
        </p:spPr>
        <p:txBody>
          <a:bodyPr lIns="91425" tIns="91425" rIns="91425" bIns="91425" anchor="ctr"/>
          <a:lstStyle/>
          <a:p>
            <a:pPr marL="533400"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pic>
        <p:nvPicPr>
          <p:cNvPr id="3" name="Picture 2" descr="pf1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  <a:effectLst/>
        </p:spPr>
      </p:pic>
      <p:sp>
        <p:nvSpPr>
          <p:cNvPr id="4" name="Rectangle 3"/>
          <p:cNvSpPr/>
          <p:nvPr/>
        </p:nvSpPr>
        <p:spPr>
          <a:xfrm>
            <a:off x="1677921" y="788008"/>
            <a:ext cx="1047548" cy="2611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Arial"/>
                <a:cs typeface="Arial"/>
              </a:rPr>
              <a:t>Multiple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381" y="2037412"/>
            <a:ext cx="63914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Effective phase functions flatten with multiple scattering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Easily measured phase function of Venus used as a guide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Phase function used with 3-D short-wave radiation field</a:t>
            </a:r>
          </a:p>
        </p:txBody>
      </p:sp>
    </p:spTree>
    <p:extLst>
      <p:ext uri="{BB962C8B-B14F-4D97-AF65-F5344CB8AC3E}">
        <p14:creationId xmlns:p14="http://schemas.microsoft.com/office/powerpoint/2010/main" val="1923022600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ctrTitle"/>
          </p:nvPr>
        </p:nvSpPr>
        <p:spPr>
          <a:xfrm>
            <a:off x="667300" y="153314"/>
            <a:ext cx="7384499" cy="83511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 sz="3600" b="1" dirty="0">
                <a:solidFill>
                  <a:srgbClr val="FF6600"/>
                </a:solidFill>
                <a:latin typeface="Arial"/>
                <a:cs typeface="Arial"/>
              </a:rPr>
              <a:t>More on Cloud/Precip Scattering</a:t>
            </a:r>
          </a:p>
        </p:txBody>
      </p:sp>
      <p:sp>
        <p:nvSpPr>
          <p:cNvPr id="215" name="Shape 215"/>
          <p:cNvSpPr txBox="1">
            <a:spLocks noGrp="1"/>
          </p:cNvSpPr>
          <p:nvPr>
            <p:ph type="subTitle" idx="1"/>
          </p:nvPr>
        </p:nvSpPr>
        <p:spPr>
          <a:xfrm>
            <a:off x="1082040" y="3230880"/>
            <a:ext cx="7035899" cy="925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216" name="Shape 216"/>
          <p:cNvSpPr txBox="1"/>
          <p:nvPr/>
        </p:nvSpPr>
        <p:spPr>
          <a:xfrm>
            <a:off x="0" y="1297682"/>
            <a:ext cx="9144000" cy="4136405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pPr marL="419100" lvl="0" indent="-342900" algn="l" rtl="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Mie scattering phase function means thin clouds are brighter near the sun (silver lining), cloud corona</a:t>
            </a:r>
          </a:p>
          <a:p>
            <a:pPr marL="419100" lvl="0" indent="-342900" algn="l" rtl="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Thick clouds are the opposite, being lit up better when opposite the sun</a:t>
            </a:r>
          </a:p>
          <a:p>
            <a:pPr marL="419100" lvl="0" indent="-342900" rtl="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Rayleigh scattering by clear air can redden distant clouds</a:t>
            </a:r>
          </a:p>
          <a:p>
            <a:pPr marL="419100" lvl="0" indent="-342900" rtl="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Future enhancement would be to add </a:t>
            </a: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more optical phenomena such as </a:t>
            </a: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halos</a:t>
            </a: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, improved coronae</a:t>
            </a:r>
            <a:endParaRPr lang="en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81000" rtl="0">
              <a:lnSpc>
                <a:spcPct val="150000"/>
              </a:lnSpc>
              <a:buClr>
                <a:srgbClr val="FFFF00"/>
              </a:buClr>
              <a:buSzPct val="100000"/>
              <a:buFont typeface="Trebuchet MS"/>
              <a:buChar char="○"/>
            </a:pPr>
            <a:r>
              <a:rPr lang="en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with clouds/precip at specific </a:t>
            </a: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scattering</a:t>
            </a:r>
            <a:r>
              <a:rPr lang="en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angles</a:t>
            </a:r>
            <a:endParaRPr lang="en-US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81000" rtl="0">
              <a:lnSpc>
                <a:spcPct val="150000"/>
              </a:lnSpc>
              <a:buClr>
                <a:srgbClr val="FFFF00"/>
              </a:buClr>
              <a:buSzPct val="100000"/>
              <a:buFont typeface="Trebuchet MS"/>
              <a:buChar char="○"/>
            </a:pP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rainbows can also be improved</a:t>
            </a: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ctrTitle"/>
          </p:nvPr>
        </p:nvSpPr>
        <p:spPr>
          <a:xfrm>
            <a:off x="923254" y="2214988"/>
            <a:ext cx="6284399" cy="97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just" rtl="0">
              <a:buNone/>
            </a:pPr>
            <a:r>
              <a:rPr lang="en" sz="3600"/>
              <a:t>Cloud Illumination Example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subTitle" idx="1"/>
          </p:nvPr>
        </p:nvSpPr>
        <p:spPr>
          <a:xfrm>
            <a:off x="1054040" y="5728930"/>
            <a:ext cx="7035899" cy="925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136" name="Shape 136"/>
          <p:cNvSpPr txBox="1"/>
          <p:nvPr/>
        </p:nvSpPr>
        <p:spPr>
          <a:xfrm>
            <a:off x="28000" y="5238850"/>
            <a:ext cx="9144000" cy="656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endParaRPr lang="en" sz="24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605175" y="-539750"/>
            <a:ext cx="7639499" cy="2061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just" rtl="0">
              <a:buNone/>
            </a:pPr>
            <a:r>
              <a:rPr lang="en" sz="36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Cloud Illumination (and scattering)</a:t>
            </a:r>
          </a:p>
        </p:txBody>
      </p:sp>
      <p:pic>
        <p:nvPicPr>
          <p:cNvPr id="2" name="Picture 1" descr="polarclou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76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07645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ctrTitle"/>
          </p:nvPr>
        </p:nvSpPr>
        <p:spPr>
          <a:xfrm>
            <a:off x="230101" y="-143610"/>
            <a:ext cx="8053435" cy="869473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-US" sz="3600" b="1" dirty="0">
                <a:solidFill>
                  <a:srgbClr val="FF6600"/>
                </a:solidFill>
                <a:latin typeface="Arial"/>
                <a:cs typeface="Arial"/>
              </a:rPr>
              <a:t>Clear </a:t>
            </a:r>
            <a:r>
              <a:rPr lang="en" sz="3600" b="1" dirty="0">
                <a:solidFill>
                  <a:srgbClr val="FF6600"/>
                </a:solidFill>
                <a:latin typeface="Arial"/>
                <a:cs typeface="Arial"/>
              </a:rPr>
              <a:t>Sky </a:t>
            </a:r>
            <a:r>
              <a:rPr lang="en-US" sz="3600" b="1" dirty="0">
                <a:solidFill>
                  <a:srgbClr val="FF6600"/>
                </a:solidFill>
                <a:latin typeface="Arial"/>
                <a:cs typeface="Arial"/>
              </a:rPr>
              <a:t>Ray Tracing</a:t>
            </a:r>
            <a:endParaRPr lang="en" sz="36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153" name="Shape 153"/>
          <p:cNvSpPr txBox="1"/>
          <p:nvPr/>
        </p:nvSpPr>
        <p:spPr>
          <a:xfrm>
            <a:off x="0" y="495284"/>
            <a:ext cx="9144000" cy="572727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endParaRPr lang="en-US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Separate calculation used as a “no cloud” reference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Considers entire atmosphere (even above / outside model grid)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Combined later with information from model grid ray tracing  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</a:t>
            </a:r>
            <a:r>
              <a:rPr lang="en-US" sz="2400" b="1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ource</a:t>
            </a: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can be sun or moon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Considers gas + aerosols without clouds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Rayleigh </a:t>
            </a: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</a:t>
            </a: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cattering by </a:t>
            </a: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</a:t>
            </a:r>
            <a:r>
              <a:rPr lang="en-US" sz="2400" b="1" baseline="-250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, O</a:t>
            </a:r>
            <a:r>
              <a:rPr lang="en-US" sz="2400" b="1" baseline="-250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a</a:t>
            </a: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ir </a:t>
            </a: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</a:t>
            </a: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olecules (blue sky)</a:t>
            </a:r>
          </a:p>
          <a:p>
            <a:pPr marL="914400" lvl="1" indent="-381000" rtl="0">
              <a:lnSpc>
                <a:spcPct val="150000"/>
              </a:lnSpc>
              <a:buClr>
                <a:srgbClr val="FFFF00"/>
              </a:buClr>
              <a:buSzPct val="100000"/>
              <a:buFont typeface="Trebuchet MS"/>
              <a:buChar char="○"/>
            </a:pPr>
            <a:r>
              <a:rPr lang="en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Minimum brightness 90 degrees from light source</a:t>
            </a:r>
          </a:p>
          <a:p>
            <a:pPr marL="914400" lvl="1" indent="-381000" rtl="0">
              <a:lnSpc>
                <a:spcPct val="150000"/>
              </a:lnSpc>
              <a:buClr>
                <a:srgbClr val="FFFF00"/>
              </a:buClr>
              <a:buSzPct val="100000"/>
              <a:buFont typeface="Trebuchet MS"/>
              <a:buChar char="○"/>
            </a:pPr>
            <a:r>
              <a:rPr lang="en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Blue-Green sky color near horizon far from sun</a:t>
            </a: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indent="-342900">
              <a:lnSpc>
                <a:spcPct val="150000"/>
              </a:lnSpc>
              <a:buClr>
                <a:srgbClr val="FFFF00"/>
              </a:buClr>
              <a:buSzPct val="100000"/>
              <a:buFont typeface="Arial"/>
              <a:buChar char="•"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Mie </a:t>
            </a: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</a:t>
            </a: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cattering by </a:t>
            </a: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</a:t>
            </a: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erosols (haze)</a:t>
            </a:r>
          </a:p>
          <a:p>
            <a:pPr marL="914400" lvl="1" indent="-381000" rtl="0">
              <a:lnSpc>
                <a:spcPct val="150000"/>
              </a:lnSpc>
              <a:buClr>
                <a:srgbClr val="FFFF00"/>
              </a:buClr>
              <a:buSzPct val="100000"/>
              <a:buFont typeface="Trebuchet MS"/>
              <a:buChar char="○"/>
            </a:pPr>
            <a:r>
              <a:rPr lang="en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Brighter near the light source (aureole)</a:t>
            </a: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indent="-342900">
              <a:lnSpc>
                <a:spcPct val="150000"/>
              </a:lnSpc>
              <a:buClr>
                <a:srgbClr val="FFFF00"/>
              </a:buClr>
              <a:buSzPct val="100000"/>
              <a:buFont typeface="Arial"/>
              <a:buChar char="•"/>
            </a:pPr>
            <a:r>
              <a:rPr lang="en-US" sz="2400" b="1" dirty="0">
                <a:latin typeface="Trebuchet MS"/>
                <a:ea typeface="Trebuchet MS"/>
                <a:cs typeface="Trebuchet MS"/>
                <a:sym typeface="Trebuchet MS"/>
              </a:rPr>
              <a:t>Ozone (O</a:t>
            </a:r>
            <a:r>
              <a:rPr lang="en-US" sz="2400" b="1" baseline="-25000" dirty="0">
                <a:latin typeface="Trebuchet MS"/>
                <a:ea typeface="Trebuchet MS"/>
                <a:cs typeface="Trebuchet MS"/>
                <a:sym typeface="Trebuchet MS"/>
              </a:rPr>
              <a:t>3</a:t>
            </a:r>
            <a:r>
              <a:rPr lang="en-US" sz="2400" b="1" dirty="0">
                <a:latin typeface="Trebuchet MS"/>
                <a:ea typeface="Trebuchet MS"/>
                <a:cs typeface="Trebuchet MS"/>
                <a:sym typeface="Trebuchet MS"/>
              </a:rPr>
              <a:t>) absorption (most evident during twilight)</a:t>
            </a:r>
            <a:endParaRPr lang="en" sz="24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 rtl="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Added brightness from planets, stars, </a:t>
            </a: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city lights</a:t>
            </a: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, airglow</a:t>
            </a:r>
          </a:p>
          <a:p>
            <a:endParaRPr lang="en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525463" y="-104775"/>
            <a:ext cx="8229600" cy="842963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Simulated Weather Imagery Purpose</a:t>
            </a:r>
          </a:p>
        </p:txBody>
      </p:sp>
      <p:sp>
        <p:nvSpPr>
          <p:cNvPr id="31746" name="Text Placeholder 2"/>
          <p:cNvSpPr>
            <a:spLocks noGrp="1"/>
          </p:cNvSpPr>
          <p:nvPr>
            <p:ph type="body" idx="1"/>
          </p:nvPr>
        </p:nvSpPr>
        <p:spPr>
          <a:xfrm>
            <a:off x="196850" y="737264"/>
            <a:ext cx="8677275" cy="6022975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Helps </a:t>
            </a:r>
            <a:r>
              <a:rPr lang="en-US" sz="2400" b="1" dirty="0">
                <a:solidFill>
                  <a:srgbClr val="FF6600"/>
                </a:solidFill>
                <a:latin typeface="Arial" charset="0"/>
              </a:rPr>
              <a:t>communicate capabilities 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of high-resolution real-time model, literally “</a:t>
            </a:r>
            <a:r>
              <a:rPr lang="en-US" sz="2400" b="1" dirty="0">
                <a:solidFill>
                  <a:srgbClr val="FF6600"/>
                </a:solidFill>
                <a:latin typeface="Arial" charset="0"/>
              </a:rPr>
              <a:t>peering inside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”</a:t>
            </a:r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Real-time Analyses</a:t>
            </a:r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Forecasts</a:t>
            </a:r>
          </a:p>
          <a:p>
            <a:pPr>
              <a:spcBef>
                <a:spcPts val="1200"/>
              </a:spcBef>
              <a:buFont typeface="Arial"/>
              <a:buChar char="•"/>
              <a:defRPr/>
            </a:pPr>
            <a:r>
              <a:rPr lang="en-US" sz="2400" b="1" dirty="0">
                <a:solidFill>
                  <a:srgbClr val="FF6600"/>
                </a:solidFill>
                <a:latin typeface="Arial" charset="0"/>
              </a:rPr>
              <a:t>Visually / physically realistic 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display conveys lots of information</a:t>
            </a:r>
          </a:p>
          <a:p>
            <a:pPr lvl="1">
              <a:spcBef>
                <a:spcPts val="1200"/>
              </a:spcBef>
              <a:buFont typeface="Wingdings" charset="2"/>
              <a:buChar char="§"/>
              <a:defRPr/>
            </a:pP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Clouds, Precipitation, Aerosols, Land Surface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cs typeface="+mn-cs"/>
              </a:rPr>
              <a:t>Display output for scientific and lay audiences</a:t>
            </a:r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Connect weather phenomena with what can be seen in the sky (bringing science and art together)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Helps guide improvements in cloud, etc. analyses and model initialization</a:t>
            </a:r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Sensitive </a:t>
            </a:r>
            <a:r>
              <a:rPr lang="en-US" sz="2200" b="1" dirty="0">
                <a:solidFill>
                  <a:srgbClr val="FF6600"/>
                </a:solidFill>
                <a:latin typeface="Arial" charset="0"/>
                <a:cs typeface="ＭＳ Ｐゴシック" charset="0"/>
              </a:rPr>
              <a:t>independent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200" b="1" dirty="0">
                <a:solidFill>
                  <a:srgbClr val="FF6600"/>
                </a:solidFill>
                <a:latin typeface="Arial" charset="0"/>
                <a:cs typeface="ＭＳ Ｐゴシック" charset="0"/>
              </a:rPr>
              <a:t>validation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 of both model fields and visualization package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latin typeface="Arial" charset="0"/>
              </a:rPr>
              <a:t>Potential use as an input for model data </a:t>
            </a:r>
            <a:r>
              <a:rPr lang="en-US" sz="2400" b="1" dirty="0">
                <a:solidFill>
                  <a:srgbClr val="FF6600"/>
                </a:solidFill>
                <a:latin typeface="Arial" charset="0"/>
              </a:rPr>
              <a:t>assimilation</a:t>
            </a:r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 err="1">
                <a:solidFill>
                  <a:srgbClr val="FFFF00"/>
                </a:solidFill>
                <a:latin typeface="Arial" charset="0"/>
                <a:cs typeface="ＭＳ Ｐゴシック" charset="0"/>
              </a:rPr>
              <a:t>Variational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 forward model (e.g. GSI or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  <a:cs typeface="ＭＳ Ｐゴシック" charset="0"/>
              </a:rPr>
              <a:t>vLAPS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)</a:t>
            </a:r>
          </a:p>
        </p:txBody>
      </p:sp>
      <p:sp>
        <p:nvSpPr>
          <p:cNvPr id="56323" name="Slide Number Placeholder 4"/>
          <p:cNvSpPr txBox="1">
            <a:spLocks/>
          </p:cNvSpPr>
          <p:nvPr/>
        </p:nvSpPr>
        <p:spPr bwMode="auto">
          <a:xfrm>
            <a:off x="8229600" y="6245225"/>
            <a:ext cx="457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0276D05-4387-AD4B-921B-87038A760E06}" type="slidenum">
              <a:rPr lang="en-US" sz="1400">
                <a:solidFill>
                  <a:srgbClr val="000000"/>
                </a:solidFill>
                <a:latin typeface="Arial" charset="0"/>
              </a:rPr>
              <a:pPr/>
              <a:t>3</a:t>
            </a:fld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835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ctrTitle"/>
          </p:nvPr>
        </p:nvSpPr>
        <p:spPr>
          <a:xfrm>
            <a:off x="1474855" y="-279716"/>
            <a:ext cx="6136408" cy="94950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 sz="3600" dirty="0"/>
              <a:t>Daylight Clear Sky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subTitle" idx="1"/>
          </p:nvPr>
        </p:nvSpPr>
        <p:spPr>
          <a:xfrm>
            <a:off x="633891" y="5307444"/>
            <a:ext cx="8053912" cy="115941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dirty="0"/>
              <a:t>Low aerosol content (</a:t>
            </a:r>
            <a:r>
              <a:rPr lang="en-US" b="1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τ~.05) </a:t>
            </a:r>
            <a:r>
              <a:rPr lang="en-US" dirty="0"/>
              <a:t>with aureole around the sun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/>
              <a:t>Bimodal aerosol size distribution contributes to condensed aureole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/>
              <a:t>Standard gamma brightness function to match camera image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/>
              <a:t>Image brightness proportional to actual scene enhances realism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28000" y="5238850"/>
            <a:ext cx="9144000" cy="656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endParaRPr lang="en" sz="24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Picture 1" descr="combined_1521716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106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8777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98" y="-393444"/>
            <a:ext cx="7770813" cy="1429871"/>
          </a:xfrm>
        </p:spPr>
        <p:txBody>
          <a:bodyPr>
            <a:normAutofit/>
          </a:bodyPr>
          <a:lstStyle/>
          <a:p>
            <a:r>
              <a:rPr lang="en-US" sz="4000" dirty="0" err="1"/>
              <a:t>Closeup</a:t>
            </a:r>
            <a:r>
              <a:rPr lang="en-US" sz="4000" dirty="0"/>
              <a:t> of Solar Aureole</a:t>
            </a:r>
          </a:p>
        </p:txBody>
      </p:sp>
      <p:pic>
        <p:nvPicPr>
          <p:cNvPr id="5" name="Content Placeholder 4" descr="IMG_000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3" b="13473"/>
          <a:stretch>
            <a:fillRect/>
          </a:stretch>
        </p:blipFill>
        <p:spPr>
          <a:xfrm>
            <a:off x="358578" y="1428557"/>
            <a:ext cx="8377855" cy="4589573"/>
          </a:xfrm>
        </p:spPr>
      </p:pic>
      <p:pic>
        <p:nvPicPr>
          <p:cNvPr id="4" name="Picture 3" descr="pf_aero_spectr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356" y="682682"/>
            <a:ext cx="3359644" cy="22397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6373" y="6083415"/>
            <a:ext cx="8312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Aerosols modeled with vertical extinction coefficient profile and scattering phase function. Phase function and Angstrom exponent depend on size distribution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6169" y="3037908"/>
            <a:ext cx="3338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</a:rPr>
              <a:t>Aureole (glow around sun)</a:t>
            </a:r>
          </a:p>
        </p:txBody>
      </p:sp>
      <p:sp>
        <p:nvSpPr>
          <p:cNvPr id="7" name="Right Arrow 6"/>
          <p:cNvSpPr/>
          <p:nvPr/>
        </p:nvSpPr>
        <p:spPr>
          <a:xfrm rot="2441737">
            <a:off x="3624247" y="4130518"/>
            <a:ext cx="1648759" cy="446556"/>
          </a:xfrm>
          <a:prstGeom prst="rightArrow">
            <a:avLst>
              <a:gd name="adj1" fmla="val 50000"/>
              <a:gd name="adj2" fmla="val 7609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928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f_aero_spectr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18433" name="Shape 214"/>
          <p:cNvSpPr txBox="1">
            <a:spLocks noGrp="1"/>
          </p:cNvSpPr>
          <p:nvPr>
            <p:ph type="ctrTitle"/>
          </p:nvPr>
        </p:nvSpPr>
        <p:spPr>
          <a:xfrm>
            <a:off x="-273050" y="-102794"/>
            <a:ext cx="9144000" cy="725487"/>
          </a:xfrm>
        </p:spPr>
        <p:txBody>
          <a:bodyPr/>
          <a:lstStyle>
            <a:lvl1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r>
              <a:rPr lang="en-US" sz="3500" b="1" dirty="0">
                <a:solidFill>
                  <a:srgbClr val="FFFFFF"/>
                </a:solidFill>
                <a:latin typeface="Trebuchet MS" charset="0"/>
                <a:cs typeface="Trebuchet MS" charset="0"/>
                <a:sym typeface="Trebuchet MS" charset="0"/>
              </a:rPr>
              <a:t>Aerosol Scattering Phase Function</a:t>
            </a:r>
          </a:p>
        </p:txBody>
      </p:sp>
      <p:sp>
        <p:nvSpPr>
          <p:cNvPr id="18434" name="Shape 215"/>
          <p:cNvSpPr txBox="1">
            <a:spLocks noGrp="1"/>
          </p:cNvSpPr>
          <p:nvPr>
            <p:ph type="subTitle" idx="1"/>
          </p:nvPr>
        </p:nvSpPr>
        <p:spPr>
          <a:xfrm>
            <a:off x="1082675" y="3230563"/>
            <a:ext cx="7035800" cy="925512"/>
          </a:xfrm>
        </p:spPr>
        <p:txBody>
          <a:bodyPr/>
          <a:lstStyle>
            <a:lvl1pPr indent="152400" algn="ctr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endParaRPr lang="en-US" sz="2400">
              <a:solidFill>
                <a:srgbClr val="FFFFFF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0" y="1803400"/>
            <a:ext cx="9144000" cy="4092575"/>
          </a:xfrm>
          <a:prstGeom prst="rect">
            <a:avLst/>
          </a:prstGeom>
        </p:spPr>
        <p:txBody>
          <a:bodyPr lIns="91425" tIns="91425" rIns="91425" bIns="91425" anchor="ctr"/>
          <a:lstStyle/>
          <a:p>
            <a:pPr marL="533400"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6767" y="1372047"/>
            <a:ext cx="6820368" cy="418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FF"/>
              </a:solidFill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Multi-parameter phase function</a:t>
            </a:r>
          </a:p>
          <a:p>
            <a:pPr marL="742950" lvl="1" indent="-285750">
              <a:lnSpc>
                <a:spcPct val="110000"/>
              </a:lnSpc>
              <a:buFont typeface="Courier New"/>
              <a:buChar char="o"/>
            </a:pPr>
            <a:r>
              <a:rPr lang="en-US" sz="1400" dirty="0">
                <a:solidFill>
                  <a:srgbClr val="0000FF"/>
                </a:solidFill>
              </a:rPr>
              <a:t>Linear combination of Double </a:t>
            </a:r>
            <a:r>
              <a:rPr lang="en-US" sz="1400" dirty="0" err="1">
                <a:solidFill>
                  <a:srgbClr val="0000FF"/>
                </a:solidFill>
              </a:rPr>
              <a:t>Henyey</a:t>
            </a:r>
            <a:r>
              <a:rPr lang="en-US" sz="1400" dirty="0">
                <a:solidFill>
                  <a:srgbClr val="0000FF"/>
                </a:solidFill>
              </a:rPr>
              <a:t>-Greenstein functions </a:t>
            </a:r>
          </a:p>
          <a:p>
            <a:pPr marL="742950" lvl="1" indent="-285750">
              <a:lnSpc>
                <a:spcPct val="110000"/>
              </a:lnSpc>
              <a:buFont typeface="Courier New"/>
              <a:buChar char="o"/>
            </a:pPr>
            <a:r>
              <a:rPr lang="en-US" sz="1400" dirty="0">
                <a:solidFill>
                  <a:srgbClr val="0000FF"/>
                </a:solidFill>
              </a:rPr>
              <a:t>Approximates Mie scattering for non-spherical aerosols with bi-modal size distribution</a:t>
            </a:r>
          </a:p>
          <a:p>
            <a:pPr marL="742950" lvl="1" indent="-285750">
              <a:lnSpc>
                <a:spcPct val="110000"/>
              </a:lnSpc>
              <a:buFont typeface="Courier New"/>
              <a:buChar char="o"/>
            </a:pPr>
            <a:r>
              <a:rPr lang="en-US" sz="1400" dirty="0">
                <a:solidFill>
                  <a:srgbClr val="0000FF"/>
                </a:solidFill>
              </a:rPr>
              <a:t>Agrees with recent </a:t>
            </a:r>
            <a:r>
              <a:rPr lang="en-US" sz="1400" b="1" dirty="0">
                <a:solidFill>
                  <a:srgbClr val="0000FF"/>
                </a:solidFill>
              </a:rPr>
              <a:t>AERONET</a:t>
            </a:r>
            <a:r>
              <a:rPr lang="en-US" sz="1400" dirty="0">
                <a:solidFill>
                  <a:srgbClr val="0000FF"/>
                </a:solidFill>
              </a:rPr>
              <a:t> aerosol phase function measurements in Boulder area</a:t>
            </a:r>
          </a:p>
          <a:p>
            <a:pPr marL="742950" lvl="1" indent="-285750">
              <a:lnSpc>
                <a:spcPct val="110000"/>
              </a:lnSpc>
              <a:buFont typeface="Courier New"/>
              <a:buChar char="o"/>
            </a:pPr>
            <a:r>
              <a:rPr lang="en-US" sz="1400" dirty="0">
                <a:solidFill>
                  <a:srgbClr val="0000FF"/>
                </a:solidFill>
              </a:rPr>
              <a:t>Central peak is adjustable (higher with more large aerosols)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Used with Aerosol Optical Depth &amp; Single Scattering Albedo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Wavelength dependent </a:t>
            </a:r>
            <a:r>
              <a:rPr lang="en-US" sz="1600" dirty="0">
                <a:solidFill>
                  <a:srgbClr val="0000FF"/>
                </a:solidFill>
              </a:rPr>
              <a:t>phase function?</a:t>
            </a:r>
          </a:p>
          <a:p>
            <a:pPr marL="742950" lvl="1" indent="-285750">
              <a:lnSpc>
                <a:spcPct val="110000"/>
              </a:lnSpc>
              <a:buFont typeface="Courier New"/>
              <a:buChar char="o"/>
            </a:pPr>
            <a:r>
              <a:rPr lang="en-US" sz="1400" dirty="0">
                <a:solidFill>
                  <a:srgbClr val="0000FF"/>
                </a:solidFill>
              </a:rPr>
              <a:t>Plus Angstrom exponent (wavelength dependence for </a:t>
            </a:r>
            <a:r>
              <a:rPr lang="en-US" sz="1400" b="1" dirty="0" err="1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sz="1400" dirty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)</a:t>
            </a:r>
            <a:endParaRPr lang="en-US" sz="1400" dirty="0">
              <a:solidFill>
                <a:srgbClr val="0000FF"/>
              </a:solidFill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Consider size distribution of aerosols from chemistry model?</a:t>
            </a:r>
          </a:p>
          <a:p>
            <a:pPr marL="742950" lvl="1" indent="-285750">
              <a:lnSpc>
                <a:spcPct val="110000"/>
              </a:lnSpc>
              <a:buFont typeface="Courier New"/>
              <a:buChar char="o"/>
            </a:pPr>
            <a:r>
              <a:rPr lang="en-US" sz="1400" dirty="0">
                <a:solidFill>
                  <a:srgbClr val="0000FF"/>
                </a:solidFill>
              </a:rPr>
              <a:t>Connect to aerosol phase function database?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088846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ctrTitle"/>
          </p:nvPr>
        </p:nvSpPr>
        <p:spPr>
          <a:xfrm>
            <a:off x="1668170" y="-23105"/>
            <a:ext cx="6597349" cy="74165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just" rtl="0">
              <a:buNone/>
            </a:pPr>
            <a:r>
              <a:rPr lang="en-US" sz="3600" dirty="0"/>
              <a:t>Smoke Event Comparison - 1</a:t>
            </a:r>
            <a:endParaRPr lang="en" sz="36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ubTitle" idx="1"/>
          </p:nvPr>
        </p:nvSpPr>
        <p:spPr>
          <a:xfrm>
            <a:off x="0" y="1834312"/>
            <a:ext cx="2278209" cy="117841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dirty="0"/>
              <a:t>AOD ~ 0.23</a:t>
            </a:r>
            <a:endParaRPr dirty="0"/>
          </a:p>
        </p:txBody>
      </p:sp>
      <p:sp>
        <p:nvSpPr>
          <p:cNvPr id="193" name="Shape 193"/>
          <p:cNvSpPr txBox="1"/>
          <p:nvPr/>
        </p:nvSpPr>
        <p:spPr>
          <a:xfrm>
            <a:off x="28000" y="5238850"/>
            <a:ext cx="9144000" cy="656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endParaRPr lang="en" sz="24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" name="Shape 192"/>
          <p:cNvSpPr txBox="1">
            <a:spLocks/>
          </p:cNvSpPr>
          <p:nvPr/>
        </p:nvSpPr>
        <p:spPr>
          <a:xfrm>
            <a:off x="129286" y="4942187"/>
            <a:ext cx="2278209" cy="1178415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AOD ~ 0.05</a:t>
            </a:r>
          </a:p>
        </p:txBody>
      </p:sp>
      <p:pic>
        <p:nvPicPr>
          <p:cNvPr id="5" name="Picture 4" descr="combined_1523716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92" y="719798"/>
            <a:ext cx="5606845" cy="2820908"/>
          </a:xfrm>
          <a:prstGeom prst="rect">
            <a:avLst/>
          </a:prstGeom>
        </p:spPr>
      </p:pic>
      <p:pic>
        <p:nvPicPr>
          <p:cNvPr id="6" name="Picture 5" descr="combined_1521716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93" y="3778042"/>
            <a:ext cx="5606845" cy="28209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23451" y="1043460"/>
            <a:ext cx="1568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A1D4EA"/>
                </a:solidFill>
              </a:rPr>
              <a:t>SIMULATED </a:t>
            </a:r>
            <a:endParaRPr lang="en-US" dirty="0">
              <a:solidFill>
                <a:srgbClr val="A1D4EA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23452" y="4058508"/>
            <a:ext cx="1568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A1D4EA"/>
                </a:solidFill>
              </a:rPr>
              <a:t>SIMULATED </a:t>
            </a:r>
            <a:endParaRPr lang="en-US" dirty="0">
              <a:solidFill>
                <a:srgbClr val="A1D4EA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40358" y="5432854"/>
            <a:ext cx="1534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A1D4EA"/>
                </a:solidFill>
              </a:rPr>
              <a:t>OBSERVED </a:t>
            </a:r>
            <a:endParaRPr lang="en-US" dirty="0">
              <a:solidFill>
                <a:srgbClr val="A1D4EA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57265" y="2454875"/>
            <a:ext cx="1534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A1D4EA"/>
                </a:solidFill>
              </a:rPr>
              <a:t>OBSERVED </a:t>
            </a:r>
            <a:endParaRPr lang="en-US" dirty="0">
              <a:solidFill>
                <a:srgbClr val="A1D4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213598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in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666"/>
            <a:ext cx="9144000" cy="4572000"/>
          </a:xfrm>
          <a:prstGeom prst="rect">
            <a:avLst/>
          </a:prstGeom>
        </p:spPr>
      </p:pic>
      <p:sp>
        <p:nvSpPr>
          <p:cNvPr id="191" name="Shape 191"/>
          <p:cNvSpPr txBox="1">
            <a:spLocks noGrp="1"/>
          </p:cNvSpPr>
          <p:nvPr>
            <p:ph type="ctrTitle"/>
          </p:nvPr>
        </p:nvSpPr>
        <p:spPr>
          <a:xfrm>
            <a:off x="1668170" y="-23105"/>
            <a:ext cx="6597349" cy="74165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just" rtl="0">
              <a:buNone/>
            </a:pPr>
            <a:r>
              <a:rPr lang="en-US" sz="3600" dirty="0"/>
              <a:t>Smoke Event Comparison</a:t>
            </a:r>
            <a:endParaRPr lang="en" sz="36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ubTitle" idx="1"/>
          </p:nvPr>
        </p:nvSpPr>
        <p:spPr>
          <a:xfrm>
            <a:off x="28000" y="5899666"/>
            <a:ext cx="9116000" cy="95833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dirty="0"/>
              <a:t>AOD ~ 0.045 – 0.09, note changing radiance pattern between horizon and zenith</a:t>
            </a:r>
          </a:p>
          <a:p>
            <a:r>
              <a:rPr lang="en-US" dirty="0"/>
              <a:t>“</a:t>
            </a:r>
            <a:r>
              <a:rPr lang="en-US" dirty="0" err="1"/>
              <a:t>I</a:t>
            </a:r>
            <a:r>
              <a:rPr lang="en-US"/>
              <a:t>nscatter</a:t>
            </a:r>
            <a:r>
              <a:rPr lang="en-US" dirty="0"/>
              <a:t>” also varies in front of the mountains by AOD and distance</a:t>
            </a:r>
          </a:p>
          <a:p>
            <a:endParaRPr lang="en-US" dirty="0"/>
          </a:p>
        </p:txBody>
      </p:sp>
      <p:sp>
        <p:nvSpPr>
          <p:cNvPr id="193" name="Shape 193"/>
          <p:cNvSpPr txBox="1"/>
          <p:nvPr/>
        </p:nvSpPr>
        <p:spPr>
          <a:xfrm>
            <a:off x="28000" y="5238850"/>
            <a:ext cx="9144000" cy="656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endParaRPr lang="en" sz="24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58848" y="958334"/>
            <a:ext cx="1568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A1D4EA"/>
                </a:solidFill>
              </a:rPr>
              <a:t>SIMULATED </a:t>
            </a:r>
            <a:endParaRPr lang="en-US" dirty="0">
              <a:solidFill>
                <a:srgbClr val="A1D4EA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09730" y="948100"/>
            <a:ext cx="1534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A1D4EA"/>
                </a:solidFill>
              </a:rPr>
              <a:t>OBSERVED </a:t>
            </a:r>
            <a:endParaRPr lang="en-US" dirty="0">
              <a:solidFill>
                <a:srgbClr val="A1D4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05672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ctrTitle"/>
          </p:nvPr>
        </p:nvSpPr>
        <p:spPr>
          <a:xfrm>
            <a:off x="1249150" y="242884"/>
            <a:ext cx="5988000" cy="1058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 sz="3600" b="1" dirty="0">
                <a:solidFill>
                  <a:srgbClr val="FF6600"/>
                </a:solidFill>
                <a:latin typeface="Arial"/>
                <a:cs typeface="Arial"/>
              </a:rPr>
              <a:t>Clear </a:t>
            </a:r>
            <a:r>
              <a:rPr lang="en-US" sz="3600" b="1" dirty="0">
                <a:solidFill>
                  <a:srgbClr val="FF6600"/>
                </a:solidFill>
                <a:latin typeface="Arial"/>
                <a:cs typeface="Arial"/>
              </a:rPr>
              <a:t>Sky</a:t>
            </a:r>
            <a:r>
              <a:rPr lang="en" sz="3600" b="1" dirty="0">
                <a:solidFill>
                  <a:srgbClr val="FF6600"/>
                </a:solidFill>
                <a:latin typeface="Arial"/>
                <a:cs typeface="Arial"/>
              </a:rPr>
              <a:t> Illumination</a:t>
            </a:r>
            <a:r>
              <a:rPr lang="en-US" sz="3600" b="1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rgbClr val="FF6600"/>
                </a:solidFill>
                <a:latin typeface="Arial"/>
                <a:cs typeface="Arial"/>
              </a:rPr>
              <a:t>(continued)</a:t>
            </a:r>
            <a:endParaRPr lang="en" sz="28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177" name="Shape 177"/>
          <p:cNvSpPr txBox="1"/>
          <p:nvPr/>
        </p:nvSpPr>
        <p:spPr>
          <a:xfrm>
            <a:off x="0" y="1639695"/>
            <a:ext cx="8913899" cy="25373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endParaRPr lang="en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Cloud shadows in clear air can show crepuscular rays</a:t>
            </a:r>
            <a:endParaRPr lang="en-US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2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Obtained from model grid ray-tracing info</a:t>
            </a:r>
            <a:endParaRPr lang="en" sz="22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Brightness and color changes shown during twilight</a:t>
            </a:r>
          </a:p>
          <a:p>
            <a:pPr marL="914400" lvl="1" indent="-381000" rtl="0">
              <a:lnSpc>
                <a:spcPct val="150000"/>
              </a:lnSpc>
              <a:buClr>
                <a:srgbClr val="FFFF00"/>
              </a:buClr>
              <a:buSzPct val="100000"/>
              <a:buFont typeface="Trebuchet MS"/>
              <a:buChar char="○"/>
            </a:pPr>
            <a:r>
              <a:rPr lang="en" sz="22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3-D orientation of Earth’s shadow considered</a:t>
            </a:r>
          </a:p>
          <a:p>
            <a:pPr marL="914400" lvl="1" indent="-381000" rtl="0">
              <a:lnSpc>
                <a:spcPct val="150000"/>
              </a:lnSpc>
              <a:buClr>
                <a:srgbClr val="FFFF00"/>
              </a:buClr>
              <a:buSzPct val="100000"/>
              <a:buFont typeface="Trebuchet MS"/>
              <a:buChar char="○"/>
            </a:pPr>
            <a:r>
              <a:rPr lang="en" sz="22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Secondary scattering </a:t>
            </a:r>
            <a:r>
              <a:rPr lang="en-US" sz="22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added</a:t>
            </a:r>
            <a:r>
              <a:rPr lang="en" sz="22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to reduce contrast in Earth’s shadow that appears opposite the sun</a:t>
            </a:r>
          </a:p>
          <a:p>
            <a:endParaRPr lang="en" sz="22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ctrTitle"/>
          </p:nvPr>
        </p:nvSpPr>
        <p:spPr>
          <a:xfrm>
            <a:off x="1018810" y="73782"/>
            <a:ext cx="7173543" cy="74165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just" rtl="0">
              <a:buNone/>
            </a:pPr>
            <a:r>
              <a:rPr lang="en" sz="3600" dirty="0"/>
              <a:t>Twilight Comparison</a:t>
            </a:r>
            <a:r>
              <a:rPr lang="en-US" sz="3600" dirty="0"/>
              <a:t> – BAO Tower</a:t>
            </a:r>
            <a:endParaRPr lang="en" sz="36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ubTitle" idx="1"/>
          </p:nvPr>
        </p:nvSpPr>
        <p:spPr>
          <a:xfrm>
            <a:off x="0" y="5316362"/>
            <a:ext cx="9172000" cy="132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2200" b="1" dirty="0">
                <a:solidFill>
                  <a:srgbClr val="FF6600"/>
                </a:solidFill>
              </a:rPr>
              <a:t>Colors relate to handling of multiple scattering &amp; ozone absorption</a:t>
            </a:r>
          </a:p>
          <a:p>
            <a:r>
              <a:rPr lang="en-US" sz="2200" b="1" dirty="0">
                <a:solidFill>
                  <a:srgbClr val="FF6600"/>
                </a:solidFill>
              </a:rPr>
              <a:t>Stratospheric (and tropospheric) aerosols can affect twilight appearance</a:t>
            </a:r>
          </a:p>
          <a:p>
            <a:r>
              <a:rPr lang="en-US" sz="2200" b="1" dirty="0">
                <a:solidFill>
                  <a:srgbClr val="FF6600"/>
                </a:solidFill>
              </a:rPr>
              <a:t>Twilights from Boulder were volcanically enhanced in late 2015</a:t>
            </a:r>
          </a:p>
          <a:p>
            <a:endParaRPr sz="2200" b="1" dirty="0">
              <a:solidFill>
                <a:srgbClr val="FF6600"/>
              </a:solidFill>
            </a:endParaRPr>
          </a:p>
        </p:txBody>
      </p:sp>
      <p:sp>
        <p:nvSpPr>
          <p:cNvPr id="193" name="Shape 193"/>
          <p:cNvSpPr txBox="1"/>
          <p:nvPr/>
        </p:nvSpPr>
        <p:spPr>
          <a:xfrm>
            <a:off x="28000" y="5238850"/>
            <a:ext cx="9144000" cy="656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endParaRPr lang="en" sz="24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Picture 1" descr="combined_1526801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0533" y="1025821"/>
            <a:ext cx="18154533" cy="42130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83497" y="656489"/>
            <a:ext cx="1568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A1D4EA"/>
                </a:solidFill>
              </a:rPr>
              <a:t>SIMULATED </a:t>
            </a:r>
            <a:endParaRPr lang="en-US" dirty="0">
              <a:solidFill>
                <a:srgbClr val="A1D4EA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09427" y="4869518"/>
            <a:ext cx="1534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A1D4EA"/>
                </a:solidFill>
              </a:rPr>
              <a:t>OBSERVED </a:t>
            </a:r>
            <a:endParaRPr lang="en-US" dirty="0">
              <a:solidFill>
                <a:srgbClr val="A1D4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34397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ctrTitle"/>
          </p:nvPr>
        </p:nvSpPr>
        <p:spPr>
          <a:xfrm>
            <a:off x="683860" y="-20833"/>
            <a:ext cx="7780642" cy="74165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just" rtl="0">
              <a:buNone/>
            </a:pPr>
            <a:r>
              <a:rPr lang="en" sz="3600" dirty="0"/>
              <a:t>Twilight Comparison</a:t>
            </a:r>
            <a:r>
              <a:rPr lang="en-US" sz="3600" dirty="0"/>
              <a:t> – Fisheye View</a:t>
            </a:r>
            <a:endParaRPr lang="en" sz="36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ubTitle" idx="1"/>
          </p:nvPr>
        </p:nvSpPr>
        <p:spPr>
          <a:xfrm>
            <a:off x="0" y="5238850"/>
            <a:ext cx="9172000" cy="117841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dirty="0"/>
          </a:p>
          <a:p>
            <a:r>
              <a:rPr lang="en-US" sz="2200" b="1" dirty="0">
                <a:solidFill>
                  <a:srgbClr val="FF6600"/>
                </a:solidFill>
              </a:rPr>
              <a:t>Colors relate to handling of multiple scattering &amp; ozone absorption</a:t>
            </a:r>
          </a:p>
          <a:p>
            <a:r>
              <a:rPr lang="en-US" sz="2200" b="1" dirty="0">
                <a:solidFill>
                  <a:srgbClr val="FF6600"/>
                </a:solidFill>
              </a:rPr>
              <a:t>Stratospheric (and tropospheric) aerosols can affect twilight brightness</a:t>
            </a:r>
            <a:endParaRPr sz="2200" b="1" dirty="0">
              <a:solidFill>
                <a:srgbClr val="FF6600"/>
              </a:solidFill>
            </a:endParaRPr>
          </a:p>
        </p:txBody>
      </p:sp>
      <p:sp>
        <p:nvSpPr>
          <p:cNvPr id="193" name="Shape 193"/>
          <p:cNvSpPr txBox="1"/>
          <p:nvPr/>
        </p:nvSpPr>
        <p:spPr>
          <a:xfrm>
            <a:off x="28000" y="5238850"/>
            <a:ext cx="9144000" cy="656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endParaRPr lang="en" sz="24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" name="Picture 2" descr="combined_1602814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935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97817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ctrTitle"/>
          </p:nvPr>
        </p:nvSpPr>
        <p:spPr>
          <a:xfrm>
            <a:off x="1375203" y="27813"/>
            <a:ext cx="6686099" cy="82482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just" rtl="0">
              <a:buNone/>
            </a:pPr>
            <a:r>
              <a:rPr lang="en" sz="3600" dirty="0"/>
              <a:t>Nighttime Clouds (and stars)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subTitle" idx="1"/>
          </p:nvPr>
        </p:nvSpPr>
        <p:spPr>
          <a:xfrm>
            <a:off x="579438" y="5895549"/>
            <a:ext cx="7699375" cy="925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2400" dirty="0"/>
              <a:t>Illumination by moonlight and artificial surface lighting</a:t>
            </a:r>
            <a:endParaRPr sz="2400" dirty="0"/>
          </a:p>
        </p:txBody>
      </p:sp>
      <p:sp>
        <p:nvSpPr>
          <p:cNvPr id="145" name="Shape 145"/>
          <p:cNvSpPr txBox="1"/>
          <p:nvPr/>
        </p:nvSpPr>
        <p:spPr>
          <a:xfrm>
            <a:off x="28000" y="5238850"/>
            <a:ext cx="9144000" cy="656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endParaRPr lang="en" sz="24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Picture 1" descr="combined_1425611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4666"/>
            <a:ext cx="9144000" cy="4572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ctrTitle"/>
          </p:nvPr>
        </p:nvSpPr>
        <p:spPr>
          <a:xfrm>
            <a:off x="547687" y="136676"/>
            <a:ext cx="7731125" cy="831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 sz="3600" b="1" dirty="0">
                <a:solidFill>
                  <a:srgbClr val="FF6600"/>
                </a:solidFill>
                <a:latin typeface="Arial"/>
                <a:cs typeface="Arial"/>
              </a:rPr>
              <a:t>Terrain</a:t>
            </a:r>
            <a:r>
              <a:rPr lang="en-US" sz="3600" b="1" dirty="0">
                <a:solidFill>
                  <a:srgbClr val="FF6600"/>
                </a:solidFill>
                <a:latin typeface="Arial"/>
                <a:cs typeface="Arial"/>
              </a:rPr>
              <a:t> / Land Surface Rendering</a:t>
            </a:r>
            <a:endParaRPr lang="en" sz="36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201" name="Shape 201"/>
          <p:cNvSpPr txBox="1">
            <a:spLocks noGrp="1"/>
          </p:cNvSpPr>
          <p:nvPr>
            <p:ph type="subTitle" idx="1"/>
          </p:nvPr>
        </p:nvSpPr>
        <p:spPr>
          <a:xfrm>
            <a:off x="1082040" y="3230880"/>
            <a:ext cx="7035899" cy="925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202" name="Shape 202"/>
          <p:cNvSpPr txBox="1"/>
          <p:nvPr/>
        </p:nvSpPr>
        <p:spPr>
          <a:xfrm>
            <a:off x="87222" y="1107428"/>
            <a:ext cx="8969466" cy="3932885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</a:t>
            </a:r>
            <a:r>
              <a:rPr lang="en-US" sz="2400" b="1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opography</a:t>
            </a: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data</a:t>
            </a: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allows showing mountains near the horizon</a:t>
            </a:r>
          </a:p>
          <a:p>
            <a:pPr marL="457200" lvl="0" indent="-381000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Terrain Albedo (e.g. a dark forest)</a:t>
            </a:r>
            <a:endParaRPr lang="en-US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indent="-38100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Adjusted by</a:t>
            </a: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snow cover </a:t>
            </a:r>
          </a:p>
          <a:p>
            <a:pPr marL="457200" lvl="0" indent="-381000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Illumination decreases</a:t>
            </a: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in</a:t>
            </a: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cloud shadows</a:t>
            </a: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Terrain can be obscured by intervening clouds, haze, or clear air (very long distances)</a:t>
            </a:r>
          </a:p>
          <a:p>
            <a:endParaRPr lang="en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1165614" y="-33527"/>
            <a:ext cx="6615029" cy="842962"/>
          </a:xfrm>
        </p:spPr>
        <p:txBody>
          <a:bodyPr/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All-sky Simulation Context</a:t>
            </a:r>
          </a:p>
        </p:txBody>
      </p:sp>
      <p:sp>
        <p:nvSpPr>
          <p:cNvPr id="31746" name="Text Placeholder 2"/>
          <p:cNvSpPr>
            <a:spLocks noGrp="1"/>
          </p:cNvSpPr>
          <p:nvPr>
            <p:ph type="body" idx="1"/>
          </p:nvPr>
        </p:nvSpPr>
        <p:spPr>
          <a:xfrm>
            <a:off x="196850" y="880877"/>
            <a:ext cx="8677275" cy="5674101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Unique combination of analysis (or forecast) system with all-sky images having these elements</a:t>
            </a:r>
          </a:p>
          <a:p>
            <a:pPr lvl="1">
              <a:spcBef>
                <a:spcPts val="1200"/>
              </a:spcBef>
              <a:buFont typeface="Arial"/>
              <a:buChar char="•"/>
            </a:pPr>
            <a:r>
              <a:rPr lang="en-US" b="1" dirty="0">
                <a:solidFill>
                  <a:srgbClr val="FF6600"/>
                </a:solidFill>
                <a:latin typeface="Arial" charset="0"/>
                <a:ea typeface="ＭＳ Ｐゴシック" charset="0"/>
              </a:rPr>
              <a:t>Real-time</a:t>
            </a:r>
            <a:r>
              <a:rPr lang="en-US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 model data (clouds, </a:t>
            </a:r>
            <a:r>
              <a:rPr lang="en-US" b="1" dirty="0" err="1">
                <a:solidFill>
                  <a:srgbClr val="FFFF00"/>
                </a:solidFill>
                <a:latin typeface="Arial" charset="0"/>
                <a:ea typeface="ＭＳ Ｐゴシック" charset="0"/>
              </a:rPr>
              <a:t>precip</a:t>
            </a:r>
            <a:r>
              <a:rPr lang="en-US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, aerosols, gas, land surface)</a:t>
            </a:r>
          </a:p>
          <a:p>
            <a:pPr lvl="1">
              <a:spcBef>
                <a:spcPts val="1200"/>
              </a:spcBef>
              <a:buFont typeface="Arial"/>
              <a:buChar char="•"/>
            </a:pPr>
            <a:r>
              <a:rPr lang="en-US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Vantage point can be </a:t>
            </a:r>
            <a:r>
              <a:rPr lang="en-US" b="1" dirty="0">
                <a:solidFill>
                  <a:srgbClr val="FF6600"/>
                </a:solidFill>
                <a:latin typeface="Arial" charset="0"/>
                <a:ea typeface="ＭＳ Ｐゴシック" charset="0"/>
              </a:rPr>
              <a:t>inside</a:t>
            </a:r>
            <a:r>
              <a:rPr lang="en-US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 the atmosphere</a:t>
            </a:r>
          </a:p>
          <a:p>
            <a:pPr lvl="1">
              <a:spcBef>
                <a:spcPts val="1200"/>
              </a:spcBef>
              <a:buFont typeface="Arial"/>
              <a:buChar char="•"/>
            </a:pPr>
            <a:r>
              <a:rPr lang="en-US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Visually realistic (e.g. </a:t>
            </a:r>
            <a:r>
              <a:rPr lang="en-US" b="1" dirty="0">
                <a:solidFill>
                  <a:srgbClr val="FF6600"/>
                </a:solidFill>
                <a:latin typeface="Arial" charset="0"/>
                <a:ea typeface="ＭＳ Ｐゴシック" charset="0"/>
              </a:rPr>
              <a:t>light scattering</a:t>
            </a:r>
            <a:r>
              <a:rPr lang="en-US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 effects)</a:t>
            </a:r>
          </a:p>
          <a:p>
            <a:pPr lvl="1">
              <a:spcBef>
                <a:spcPts val="1200"/>
              </a:spcBef>
              <a:buFont typeface="Arial"/>
              <a:buChar char="•"/>
            </a:pPr>
            <a:r>
              <a:rPr lang="en-US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Works day and night </a:t>
            </a:r>
          </a:p>
          <a:p>
            <a:pPr lvl="1">
              <a:spcBef>
                <a:spcPts val="1200"/>
              </a:spcBef>
              <a:buFont typeface="Arial"/>
              <a:buChar char="•"/>
            </a:pPr>
            <a:r>
              <a:rPr lang="en-US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High resolution (including </a:t>
            </a:r>
            <a:r>
              <a:rPr lang="en-US" b="1" dirty="0">
                <a:solidFill>
                  <a:srgbClr val="FF6600"/>
                </a:solidFill>
                <a:latin typeface="Arial" charset="0"/>
                <a:ea typeface="ＭＳ Ｐゴシック" charset="0"/>
              </a:rPr>
              <a:t>sub-kilometer</a:t>
            </a:r>
            <a:r>
              <a:rPr lang="en-US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)</a:t>
            </a:r>
          </a:p>
          <a:p>
            <a:pPr lvl="1">
              <a:spcBef>
                <a:spcPts val="1200"/>
              </a:spcBef>
              <a:buFont typeface="Arial"/>
              <a:buChar char="•"/>
            </a:pPr>
            <a:r>
              <a:rPr lang="en-US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Rapid update (e.g. 15 min)</a:t>
            </a:r>
          </a:p>
          <a:p>
            <a:pPr lvl="1">
              <a:spcBef>
                <a:spcPts val="1200"/>
              </a:spcBef>
              <a:buFont typeface="Arial"/>
              <a:buChar char="•"/>
            </a:pPr>
            <a:r>
              <a:rPr lang="en-US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Other visualizations we’ve seen have just some of these elements 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 </a:t>
            </a: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Coupling of 3-D model with camera imagery provides opportunities for improved, more detailed cloud and solar radiation forecasts</a:t>
            </a: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Techniques are applicable to other visualization packages (e.g.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TerraViz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), and various models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4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9250" lvl="1" indent="0">
              <a:spcBef>
                <a:spcPts val="1200"/>
              </a:spcBef>
              <a:buNone/>
            </a:pPr>
            <a:endParaRPr lang="en-US" sz="2400" b="1" dirty="0">
              <a:solidFill>
                <a:srgbClr val="FFFF00"/>
              </a:solidFill>
              <a:latin typeface="Arial" charset="0"/>
              <a:ea typeface="ＭＳ Ｐゴシック" charset="0"/>
            </a:endParaRPr>
          </a:p>
          <a:p>
            <a:pPr lvl="1">
              <a:spcBef>
                <a:spcPts val="1200"/>
              </a:spcBef>
              <a:buFont typeface="Wingdings" charset="2"/>
              <a:buChar char="§"/>
            </a:pPr>
            <a:endParaRPr lang="en-US" sz="2400" b="1" dirty="0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8229600" y="6245225"/>
            <a:ext cx="4572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18B72C05-4274-D242-BA78-E78DA5042A50}" type="slidenum">
              <a:rPr lang="en-US" sz="1400" smtClean="0">
                <a:solidFill>
                  <a:srgbClr val="000000"/>
                </a:solidFill>
              </a:rPr>
              <a:pPr eaLnBrk="1" hangingPunct="1"/>
              <a:t>4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400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ctrTitle"/>
          </p:nvPr>
        </p:nvSpPr>
        <p:spPr>
          <a:xfrm>
            <a:off x="1249150" y="-88420"/>
            <a:ext cx="5988000" cy="1058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-US" sz="3600" b="1" dirty="0">
                <a:solidFill>
                  <a:srgbClr val="FF6600"/>
                </a:solidFill>
                <a:latin typeface="Arial"/>
                <a:cs typeface="Arial"/>
              </a:rPr>
              <a:t>Image Display</a:t>
            </a:r>
            <a:endParaRPr lang="en" sz="36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319441" y="1447023"/>
            <a:ext cx="9064625" cy="3723765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</a:pPr>
            <a:endParaRPr lang="en-US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42900" algn="l" rtl="0">
              <a:lnSpc>
                <a:spcPct val="150000"/>
              </a:lnSpc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Color / Radiance aspects of rendering</a:t>
            </a:r>
            <a:endParaRPr lang="en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3 narrowband wavelengths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Relative to solar spectrum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Converted to sRGB colorspace for display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White point color temperature is solar value (5780K)</a:t>
            </a:r>
            <a:endParaRPr lang="en-US" sz="20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42900" algn="l" rtl="0">
              <a:lnSpc>
                <a:spcPct val="150000"/>
              </a:lnSpc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Flexible vantage point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shows below the horizon (e.g. from a mountain top)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above ground vantage anywhere in atmosphere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from space up to 40000km (geosynchronous)</a:t>
            </a:r>
            <a:endParaRPr lang="en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714300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bined_1530010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33400"/>
            <a:ext cx="4572000" cy="28194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733800"/>
            <a:ext cx="4535426" cy="2824087"/>
            <a:chOff x="0" y="1191233"/>
            <a:chExt cx="7132519" cy="4587798"/>
          </a:xfrm>
        </p:grpSpPr>
        <p:pic>
          <p:nvPicPr>
            <p:cNvPr id="7" name="Picture 6" descr="rainbow_camera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21998"/>
            <a:stretch/>
          </p:blipFill>
          <p:spPr>
            <a:xfrm>
              <a:off x="0" y="3488271"/>
              <a:ext cx="7132516" cy="2290760"/>
            </a:xfrm>
            <a:prstGeom prst="rect">
              <a:avLst/>
            </a:prstGeom>
          </p:spPr>
        </p:pic>
        <p:pic>
          <p:nvPicPr>
            <p:cNvPr id="8" name="Picture 7" descr="gmeta_15649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-216" r="21997" b="216"/>
            <a:stretch/>
          </p:blipFill>
          <p:spPr>
            <a:xfrm>
              <a:off x="0" y="1191233"/>
              <a:ext cx="7132519" cy="2290758"/>
            </a:xfrm>
            <a:prstGeom prst="rect">
              <a:avLst/>
            </a:prstGeom>
          </p:spPr>
        </p:pic>
      </p:grpSp>
      <p:pic>
        <p:nvPicPr>
          <p:cNvPr id="20" name="Picture 19" descr="combined_152230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7" r="-26277"/>
          <a:stretch/>
        </p:blipFill>
        <p:spPr>
          <a:xfrm>
            <a:off x="4590288" y="3747680"/>
            <a:ext cx="12172747" cy="2824867"/>
          </a:xfrm>
          <a:prstGeom prst="rect">
            <a:avLst/>
          </a:prstGeom>
        </p:spPr>
      </p:pic>
      <p:pic>
        <p:nvPicPr>
          <p:cNvPr id="4" name="Picture 3" descr="6Jul14-single-frame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4537802" cy="28194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560"/>
            <a:ext cx="9144000" cy="43815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FOUR SIMULATED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  <a:ea typeface="ＭＳ Ｐゴシック" charset="0"/>
              </a:rPr>
              <a:t>vs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 OBSERVED COMPARISONS</a:t>
            </a:r>
            <a:endParaRPr lang="en-US" sz="2800" b="1" dirty="0">
              <a:solidFill>
                <a:srgbClr val="3333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685800"/>
            <a:ext cx="1945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</a:rPr>
              <a:t>Daytime clouds 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05600" y="685800"/>
            <a:ext cx="2111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</a:rPr>
              <a:t>Nighttime clouds 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9793" y="3897603"/>
            <a:ext cx="1200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</a:rPr>
              <a:t>Rainbow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993" y="3897603"/>
            <a:ext cx="1765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</a:rPr>
              <a:t>Sunset colors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1568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A1D4EA"/>
                </a:solidFill>
              </a:rPr>
              <a:t>SIMULATED </a:t>
            </a:r>
            <a:endParaRPr lang="en-US" dirty="0">
              <a:solidFill>
                <a:srgbClr val="A1D4EA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0000" y="1968372"/>
            <a:ext cx="1491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A1D4EA"/>
                </a:solidFill>
              </a:rPr>
              <a:t>OBSERVED</a:t>
            </a:r>
            <a:endParaRPr lang="en-US" dirty="0">
              <a:solidFill>
                <a:srgbClr val="A1D4EA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10000" y="3911089"/>
            <a:ext cx="1568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A1D4EA"/>
                </a:solidFill>
              </a:rPr>
              <a:t>SIMULATED </a:t>
            </a:r>
            <a:endParaRPr lang="en-US" dirty="0">
              <a:solidFill>
                <a:srgbClr val="A1D4EA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10000" y="5219317"/>
            <a:ext cx="1491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A1D4EA"/>
                </a:solidFill>
              </a:rPr>
              <a:t>OBSERVED</a:t>
            </a:r>
            <a:endParaRPr lang="en-US" dirty="0">
              <a:solidFill>
                <a:srgbClr val="A1D4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8398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ctrTitle"/>
          </p:nvPr>
        </p:nvSpPr>
        <p:spPr>
          <a:xfrm>
            <a:off x="1249150" y="380895"/>
            <a:ext cx="5988000" cy="95867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-US" sz="3600" b="1" dirty="0">
                <a:solidFill>
                  <a:srgbClr val="FF6600"/>
                </a:solidFill>
                <a:latin typeface="Arial"/>
                <a:cs typeface="Arial"/>
              </a:rPr>
              <a:t>BAO Tower – Erie CO</a:t>
            </a:r>
            <a:br>
              <a:rPr lang="en-US" sz="3600" b="1" dirty="0">
                <a:solidFill>
                  <a:srgbClr val="FF6600"/>
                </a:solidFill>
                <a:latin typeface="Arial"/>
                <a:cs typeface="Arial"/>
              </a:rPr>
            </a:br>
            <a:r>
              <a:rPr lang="en-US" sz="2400" b="1" i="1" dirty="0">
                <a:solidFill>
                  <a:srgbClr val="FF6600"/>
                </a:solidFill>
                <a:latin typeface="Arial"/>
                <a:cs typeface="Arial"/>
              </a:rPr>
              <a:t>Camera operated by ESRL/PSD</a:t>
            </a:r>
            <a:endParaRPr lang="en" sz="2400" b="1" i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0" y="833396"/>
            <a:ext cx="9064625" cy="390529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381207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Panoramic view from 300m AGL</a:t>
            </a:r>
          </a:p>
          <a:p>
            <a:pPr algn="ctr"/>
            <a:endParaRPr lang="en-US" sz="20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sz="20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Sky near horizon seen at relatively high angular resolution</a:t>
            </a:r>
          </a:p>
          <a:p>
            <a:pPr algn="ctr"/>
            <a:endParaRPr lang="en-US" sz="20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sz="20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Land Surface rendered based on irradiance and multi-spectral bi-directional reflectance </a:t>
            </a: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(simple BRDF)</a:t>
            </a:r>
          </a:p>
        </p:txBody>
      </p:sp>
      <p:pic>
        <p:nvPicPr>
          <p:cNvPr id="5" name="Picture 4" descr="combined_1522215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604"/>
            <a:ext cx="9144000" cy="212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96231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ctrTitle"/>
          </p:nvPr>
        </p:nvSpPr>
        <p:spPr>
          <a:xfrm>
            <a:off x="1249150" y="380895"/>
            <a:ext cx="5988000" cy="95867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-US" sz="3600" b="1" dirty="0">
                <a:solidFill>
                  <a:srgbClr val="FF6600"/>
                </a:solidFill>
                <a:latin typeface="Arial"/>
                <a:cs typeface="Arial"/>
              </a:rPr>
              <a:t>BAO Tower – Erie CO</a:t>
            </a:r>
            <a:br>
              <a:rPr lang="en-US" sz="3600" b="1" dirty="0">
                <a:solidFill>
                  <a:srgbClr val="FF6600"/>
                </a:solidFill>
                <a:latin typeface="Arial"/>
                <a:cs typeface="Arial"/>
              </a:rPr>
            </a:br>
            <a:r>
              <a:rPr lang="en-US" sz="2400" b="1" i="1" dirty="0">
                <a:solidFill>
                  <a:srgbClr val="FF6600"/>
                </a:solidFill>
                <a:latin typeface="Arial"/>
                <a:cs typeface="Arial"/>
              </a:rPr>
              <a:t>Camera operated by ESRL/PSD</a:t>
            </a:r>
            <a:endParaRPr lang="en" sz="2400" b="1" i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0" y="833396"/>
            <a:ext cx="9064625" cy="390529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45169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Sunset Case</a:t>
            </a:r>
          </a:p>
          <a:p>
            <a:pPr algn="ctr"/>
            <a:endParaRPr lang="en-US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Earth’s curvature taken into account</a:t>
            </a:r>
          </a:p>
          <a:p>
            <a:pPr algn="ctr"/>
            <a:endParaRPr lang="en-US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Picture 1" descr="combined_152230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7" y="1900579"/>
            <a:ext cx="9144000" cy="212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6493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ctrTitle"/>
          </p:nvPr>
        </p:nvSpPr>
        <p:spPr>
          <a:xfrm>
            <a:off x="879192" y="707185"/>
            <a:ext cx="6895142" cy="74165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-US" sz="3600" dirty="0">
                <a:solidFill>
                  <a:srgbClr val="FF6600"/>
                </a:solidFill>
              </a:rPr>
              <a:t>Nighttime</a:t>
            </a:r>
            <a:r>
              <a:rPr lang="en" sz="3600" dirty="0">
                <a:solidFill>
                  <a:srgbClr val="FF6600"/>
                </a:solidFill>
              </a:rPr>
              <a:t> Comparison</a:t>
            </a:r>
            <a:r>
              <a:rPr lang="en-US" sz="3600" dirty="0">
                <a:solidFill>
                  <a:srgbClr val="FF6600"/>
                </a:solidFill>
              </a:rPr>
              <a:t> atop 300m BAO Tower in Erie, CO</a:t>
            </a:r>
            <a:endParaRPr lang="en" sz="3600" dirty="0">
              <a:solidFill>
                <a:srgbClr val="FF6600"/>
              </a:solidFill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subTitle" idx="1"/>
          </p:nvPr>
        </p:nvSpPr>
        <p:spPr>
          <a:xfrm>
            <a:off x="210961" y="4589051"/>
            <a:ext cx="9099093" cy="185730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 algn="l">
              <a:spcBef>
                <a:spcPts val="900"/>
              </a:spcBef>
              <a:buFont typeface="Arial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Lunar aureole is bright in this example</a:t>
            </a:r>
          </a:p>
          <a:p>
            <a:pPr marL="342900" indent="-342900" algn="l">
              <a:spcBef>
                <a:spcPts val="900"/>
              </a:spcBef>
              <a:buFont typeface="Arial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VIIRS stable nightlights used in simulation </a:t>
            </a:r>
          </a:p>
          <a:p>
            <a:pPr marL="342900" indent="-342900" algn="l">
              <a:spcBef>
                <a:spcPts val="900"/>
              </a:spcBef>
              <a:buFont typeface="Arial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Good alignment of city lights on larger scales</a:t>
            </a:r>
          </a:p>
          <a:p>
            <a:pPr marL="342900" indent="-342900" algn="l">
              <a:spcBef>
                <a:spcPts val="900"/>
              </a:spcBef>
              <a:buFont typeface="Arial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City lights show aerosol scattering localized over Denver (observed)</a:t>
            </a:r>
          </a:p>
        </p:txBody>
      </p:sp>
      <p:sp>
        <p:nvSpPr>
          <p:cNvPr id="193" name="Shape 193"/>
          <p:cNvSpPr txBox="1"/>
          <p:nvPr/>
        </p:nvSpPr>
        <p:spPr>
          <a:xfrm>
            <a:off x="28000" y="5238850"/>
            <a:ext cx="9144000" cy="656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endParaRPr lang="en" sz="24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" name="Picture 2" descr="combined_1602704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5692"/>
            <a:ext cx="9144000" cy="2122001"/>
          </a:xfrm>
          <a:prstGeom prst="rect">
            <a:avLst/>
          </a:prstGeom>
        </p:spPr>
      </p:pic>
      <p:pic>
        <p:nvPicPr>
          <p:cNvPr id="4" name="Picture 3" descr="gmeta_15193.0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335"/>
            <a:ext cx="9144000" cy="10566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75614" y="1618003"/>
            <a:ext cx="1568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A1D4EA"/>
                </a:solidFill>
              </a:rPr>
              <a:t>SIMULATED </a:t>
            </a:r>
            <a:endParaRPr lang="en-US" dirty="0">
              <a:solidFill>
                <a:srgbClr val="A1D4EA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92520" y="4097693"/>
            <a:ext cx="1534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A1D4EA"/>
                </a:solidFill>
              </a:rPr>
              <a:t>OBSERVED </a:t>
            </a:r>
            <a:endParaRPr lang="en-US" dirty="0">
              <a:solidFill>
                <a:srgbClr val="A1D4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5079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ctrTitle"/>
          </p:nvPr>
        </p:nvSpPr>
        <p:spPr>
          <a:xfrm>
            <a:off x="398209" y="317318"/>
            <a:ext cx="8276282" cy="800242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-US" sz="3600" b="1" dirty="0">
                <a:solidFill>
                  <a:srgbClr val="FF6600"/>
                </a:solidFill>
                <a:latin typeface="Arial"/>
                <a:cs typeface="Arial"/>
              </a:rPr>
              <a:t>City Lights Atmospheric Scattering</a:t>
            </a:r>
            <a:br>
              <a:rPr lang="en-US" sz="3600" b="1" dirty="0">
                <a:solidFill>
                  <a:srgbClr val="FF6600"/>
                </a:solidFill>
                <a:latin typeface="Arial"/>
                <a:cs typeface="Arial"/>
              </a:rPr>
            </a:br>
            <a:endParaRPr lang="en" sz="20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0" y="833396"/>
            <a:ext cx="9064625" cy="390529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20446" y="6380578"/>
            <a:ext cx="38298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/>
                <a:cs typeface="Arial"/>
              </a:rPr>
              <a:t>Location 110km East of Boulder, CO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5" name="Picture 4" descr="skyglow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560"/>
            <a:ext cx="9144000" cy="22907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89499" y="3456108"/>
            <a:ext cx="2813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Location in Boulder, CO</a:t>
            </a:r>
            <a:endParaRPr lang="en-US" dirty="0"/>
          </a:p>
        </p:txBody>
      </p:sp>
      <p:pic>
        <p:nvPicPr>
          <p:cNvPr id="10" name="Picture 9" descr="skyglow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1062"/>
            <a:ext cx="9144000" cy="229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54374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ctrTitle"/>
          </p:nvPr>
        </p:nvSpPr>
        <p:spPr>
          <a:xfrm>
            <a:off x="398209" y="33154"/>
            <a:ext cx="8276282" cy="95867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-US" sz="3600" b="1" dirty="0">
                <a:solidFill>
                  <a:srgbClr val="FF6600"/>
                </a:solidFill>
                <a:latin typeface="Arial"/>
                <a:cs typeface="Arial"/>
              </a:rPr>
              <a:t>WRF All-Sky Simulation</a:t>
            </a:r>
            <a:br>
              <a:rPr lang="en-US" sz="3600" b="1" dirty="0">
                <a:solidFill>
                  <a:srgbClr val="FF6600"/>
                </a:solidFill>
                <a:latin typeface="Arial"/>
                <a:cs typeface="Arial"/>
              </a:rPr>
            </a:b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East Asia</a:t>
            </a:r>
            <a:endParaRPr lang="en" sz="20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0" y="833396"/>
            <a:ext cx="9064625" cy="390529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93683" y="6295598"/>
            <a:ext cx="41537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WRF run courtesy Louie Grasso</a:t>
            </a:r>
          </a:p>
        </p:txBody>
      </p:sp>
      <p:pic>
        <p:nvPicPr>
          <p:cNvPr id="3" name="Picture 2" descr="mur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64" y="1073242"/>
            <a:ext cx="5104576" cy="510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703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ctrTitle"/>
          </p:nvPr>
        </p:nvSpPr>
        <p:spPr>
          <a:xfrm>
            <a:off x="398209" y="33154"/>
            <a:ext cx="8276282" cy="95867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-US" sz="3600" b="1" dirty="0">
                <a:solidFill>
                  <a:srgbClr val="FF6600"/>
                </a:solidFill>
                <a:latin typeface="Arial"/>
                <a:cs typeface="Arial"/>
              </a:rPr>
              <a:t>WRF All-Sky Simulation</a:t>
            </a:r>
            <a:br>
              <a:rPr lang="en-US" sz="3600" b="1" dirty="0">
                <a:solidFill>
                  <a:srgbClr val="FF6600"/>
                </a:solidFill>
                <a:latin typeface="Arial"/>
                <a:cs typeface="Arial"/>
              </a:rPr>
            </a:b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East Asia (improved scattering)</a:t>
            </a:r>
            <a:endParaRPr lang="en" sz="20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0" y="833396"/>
            <a:ext cx="9064625" cy="390529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93683" y="6295598"/>
            <a:ext cx="41537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WRF run courtesy Louie Grasso</a:t>
            </a:r>
          </a:p>
        </p:txBody>
      </p:sp>
      <p:pic>
        <p:nvPicPr>
          <p:cNvPr id="2" name="Picture 1" descr="muri_08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97" y="1074647"/>
            <a:ext cx="5166527" cy="516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30310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sky_rgb_cyl_1737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826" y="4301266"/>
            <a:ext cx="5441173" cy="1361709"/>
          </a:xfrm>
          <a:prstGeom prst="rect">
            <a:avLst/>
          </a:prstGeom>
        </p:spPr>
      </p:pic>
      <p:sp>
        <p:nvSpPr>
          <p:cNvPr id="200" name="Shape 200"/>
          <p:cNvSpPr txBox="1">
            <a:spLocks noGrp="1"/>
          </p:cNvSpPr>
          <p:nvPr>
            <p:ph type="ctrTitle"/>
          </p:nvPr>
        </p:nvSpPr>
        <p:spPr>
          <a:xfrm>
            <a:off x="1249150" y="-125279"/>
            <a:ext cx="5988000" cy="95867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-US" sz="3600" b="1" dirty="0">
                <a:solidFill>
                  <a:srgbClr val="FF6600"/>
                </a:solidFill>
                <a:latin typeface="Arial"/>
                <a:cs typeface="Arial"/>
              </a:rPr>
              <a:t>Miscellaneous Renderings</a:t>
            </a:r>
            <a:endParaRPr lang="en" sz="36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0" y="833396"/>
            <a:ext cx="9064625" cy="390529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" name="Picture 3" descr="sunse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272"/>
            <a:ext cx="9144000" cy="22907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88093" y="5894413"/>
            <a:ext cx="17342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Twilight Sequence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3552808" y="3378282"/>
            <a:ext cx="572656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Total Solar Eclipse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(Moon’s shadow projected onto atmosphere)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22775" y="1044096"/>
            <a:ext cx="48179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Mountain wave cloud just after sunset</a:t>
            </a:r>
            <a:endParaRPr lang="en-US" sz="2000" dirty="0"/>
          </a:p>
        </p:txBody>
      </p:sp>
      <p:pic>
        <p:nvPicPr>
          <p:cNvPr id="8" name="Picture 7" descr="twi_animation_pola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" y="3171031"/>
            <a:ext cx="3680570" cy="3680570"/>
          </a:xfrm>
          <a:prstGeom prst="rect">
            <a:avLst/>
          </a:prstGeom>
        </p:spPr>
      </p:pic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4955232" y="4099827"/>
            <a:ext cx="222802" cy="503164"/>
          </a:xfrm>
          <a:prstGeom prst="line">
            <a:avLst/>
          </a:prstGeom>
          <a:noFill/>
          <a:ln w="22098">
            <a:solidFill>
              <a:srgbClr val="FFFF00"/>
            </a:solidFill>
            <a:miter lim="800000"/>
            <a:headEnd type="none"/>
            <a:tailEnd type="arrow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 flipH="1" flipV="1">
            <a:off x="3700274" y="5960092"/>
            <a:ext cx="726864" cy="233727"/>
          </a:xfrm>
          <a:prstGeom prst="line">
            <a:avLst/>
          </a:prstGeom>
          <a:noFill/>
          <a:ln w="22098">
            <a:solidFill>
              <a:srgbClr val="FFFF00"/>
            </a:solidFill>
            <a:miter lim="800000"/>
            <a:headEnd type="none"/>
            <a:tailEnd type="arrow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270113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ctrTitle"/>
          </p:nvPr>
        </p:nvSpPr>
        <p:spPr>
          <a:xfrm>
            <a:off x="1386703" y="-206514"/>
            <a:ext cx="6329405" cy="95867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-US" sz="3600" b="1" dirty="0">
                <a:solidFill>
                  <a:srgbClr val="FF6600"/>
                </a:solidFill>
                <a:latin typeface="Arial"/>
                <a:cs typeface="Arial"/>
              </a:rPr>
              <a:t>Miscellaneous Simulations</a:t>
            </a:r>
            <a:endParaRPr lang="en" sz="36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0" y="833396"/>
            <a:ext cx="9064625" cy="390529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48847" y="3761354"/>
            <a:ext cx="355597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Twilight / Airglow 790km up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+ City Lights, Zodiacal Light, Galactic Glow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4238" y="6455911"/>
            <a:ext cx="3343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Martian Sky </a:t>
            </a:r>
            <a:r>
              <a:rPr lang="en-US" sz="16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– Mainly Dust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20968" y="3737146"/>
            <a:ext cx="29460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Earth global view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Compare with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DSCOVR / </a:t>
            </a:r>
            <a:r>
              <a:rPr lang="en-US" sz="1600" b="1" dirty="0" err="1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Himawari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12" name="Picture 11" descr="gmeta_18008.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595" y="818063"/>
            <a:ext cx="2891734" cy="2891734"/>
          </a:xfrm>
          <a:prstGeom prst="rect">
            <a:avLst/>
          </a:prstGeom>
        </p:spPr>
      </p:pic>
      <p:pic>
        <p:nvPicPr>
          <p:cNvPr id="2" name="Picture 1" descr="muri_790k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1" y="833396"/>
            <a:ext cx="2891734" cy="2891734"/>
          </a:xfrm>
          <a:prstGeom prst="rect">
            <a:avLst/>
          </a:prstGeom>
        </p:spPr>
      </p:pic>
      <p:pic>
        <p:nvPicPr>
          <p:cNvPr id="4" name="Picture 3" descr="img_moon0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66" y="818064"/>
            <a:ext cx="2891734" cy="28917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252266" y="3761354"/>
            <a:ext cx="28764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Lunar Eclipse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Sensitive to stratospheric aerosols, ozone, clouds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5" name="Picture 4" descr="allsky_rgb_cyl_mars_10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29" y="4653906"/>
            <a:ext cx="7428277" cy="185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0846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644525" y="-31214"/>
            <a:ext cx="8229600" cy="842962"/>
          </a:xfrm>
        </p:spPr>
        <p:txBody>
          <a:bodyPr>
            <a:normAutofit fontScale="90000"/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Sky &amp; Weather Simulation Ingredients</a:t>
            </a:r>
          </a:p>
        </p:txBody>
      </p:sp>
      <p:sp>
        <p:nvSpPr>
          <p:cNvPr id="31746" name="Text Placeholder 2"/>
          <p:cNvSpPr>
            <a:spLocks noGrp="1"/>
          </p:cNvSpPr>
          <p:nvPr>
            <p:ph type="body" idx="1"/>
          </p:nvPr>
        </p:nvSpPr>
        <p:spPr>
          <a:xfrm>
            <a:off x="196850" y="949112"/>
            <a:ext cx="8677275" cy="5516065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sz="26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3-D cloud / hydrometeor analyses (or forecasts)</a:t>
            </a:r>
          </a:p>
          <a:p>
            <a:pPr lvl="1">
              <a:spcBef>
                <a:spcPts val="1200"/>
              </a:spcBef>
              <a:buFont typeface="Wingdings" charset="2"/>
              <a:buChar char="§"/>
            </a:pP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Cloud liquid / ice, rain, snow,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  <a:ea typeface="ＭＳ Ｐゴシック" charset="0"/>
              </a:rPr>
              <a:t>graupel</a:t>
            </a:r>
            <a:endParaRPr lang="en-US" sz="2400" b="1" dirty="0">
              <a:solidFill>
                <a:srgbClr val="FFFF00"/>
              </a:solidFill>
              <a:latin typeface="Arial" charset="0"/>
              <a:ea typeface="ＭＳ Ｐゴシック" charset="0"/>
            </a:endParaRPr>
          </a:p>
          <a:p>
            <a:pPr lvl="1">
              <a:spcBef>
                <a:spcPts val="1200"/>
              </a:spcBef>
              <a:buFont typeface="Wingdings" charset="2"/>
              <a:buChar char="§"/>
            </a:pP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LAPS / HRRR systems developed at ESRL/GSD (e.g.)</a:t>
            </a:r>
          </a:p>
          <a:p>
            <a:pPr lvl="1">
              <a:spcBef>
                <a:spcPts val="1200"/>
              </a:spcBef>
              <a:buFont typeface="Wingdings" charset="2"/>
              <a:buChar char="§"/>
            </a:pP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Typical grid resolution = 500m – 3km</a:t>
            </a: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sz="26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Land Surface (3-color spectral reflectance - including snow cover)</a:t>
            </a: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sz="26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Aerosol parameters</a:t>
            </a:r>
          </a:p>
          <a:p>
            <a:pPr lvl="1">
              <a:spcBef>
                <a:spcPts val="1200"/>
              </a:spcBef>
              <a:buFont typeface="Wingdings" charset="2"/>
              <a:buChar char="§"/>
            </a:pP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Optical depth (~.03-.30)</a:t>
            </a:r>
          </a:p>
          <a:p>
            <a:pPr lvl="1">
              <a:spcBef>
                <a:spcPts val="1200"/>
              </a:spcBef>
              <a:buFont typeface="Wingdings" charset="2"/>
              <a:buChar char="§"/>
            </a:pP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Scale height (~750-3000m)</a:t>
            </a:r>
          </a:p>
          <a:p>
            <a:pPr lvl="1">
              <a:spcBef>
                <a:spcPts val="1200"/>
              </a:spcBef>
              <a:buFont typeface="Wingdings" charset="2"/>
              <a:buChar char="§"/>
            </a:pP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Size distribution</a:t>
            </a: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sz="26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Locations of sun, moon, planets, stars</a:t>
            </a: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sz="26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Nighttime city lights (via VIIRS), airglow</a:t>
            </a: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sz="26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Specify vantage point – easily movable</a:t>
            </a:r>
          </a:p>
          <a:p>
            <a:pPr lvl="1">
              <a:spcBef>
                <a:spcPts val="1200"/>
              </a:spcBef>
              <a:buFont typeface="Wingdings" charset="2"/>
              <a:buChar char="§"/>
            </a:pP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Latitude, longitude, elevation / altitude (surface to lunar distance)</a:t>
            </a:r>
          </a:p>
          <a:p>
            <a:pPr lvl="1">
              <a:spcBef>
                <a:spcPts val="1200"/>
              </a:spcBef>
              <a:buFont typeface="Wingdings" charset="2"/>
              <a:buChar char="§"/>
            </a:pP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Viewing window up to full 360</a:t>
            </a:r>
            <a:r>
              <a:rPr lang="en-US" sz="2400" b="1" baseline="30000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 sphere (virtual reality)</a:t>
            </a: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8229600" y="6245225"/>
            <a:ext cx="4572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18B72C05-4274-D242-BA78-E78DA5042A50}" type="slidenum">
              <a:rPr lang="en-US" sz="1400" smtClean="0">
                <a:solidFill>
                  <a:srgbClr val="000000"/>
                </a:solidFill>
              </a:rPr>
              <a:pPr eaLnBrk="1" hangingPunct="1"/>
              <a:t>5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6056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ctrTitle"/>
          </p:nvPr>
        </p:nvSpPr>
        <p:spPr>
          <a:xfrm>
            <a:off x="1386703" y="-206514"/>
            <a:ext cx="6329405" cy="95867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-US" sz="3600" b="1" dirty="0">
                <a:solidFill>
                  <a:srgbClr val="FF6600"/>
                </a:solidFill>
                <a:latin typeface="Arial"/>
                <a:cs typeface="Arial"/>
              </a:rPr>
              <a:t>Full Disk Earth View</a:t>
            </a:r>
            <a:endParaRPr lang="en" sz="36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0" y="833396"/>
            <a:ext cx="9064625" cy="390529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20968" y="5705156"/>
            <a:ext cx="29460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Earth global view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Compare with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DSCOVR or </a:t>
            </a:r>
            <a:r>
              <a:rPr lang="en-US" sz="1600" b="1" dirty="0" err="1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Himawari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16385" y="5543371"/>
            <a:ext cx="1568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A1D4EA"/>
                </a:solidFill>
              </a:rPr>
              <a:t>SIMULATED </a:t>
            </a:r>
            <a:endParaRPr lang="en-US" dirty="0">
              <a:solidFill>
                <a:srgbClr val="A1D4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66813" y="5543371"/>
            <a:ext cx="20167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A1D4EA"/>
                </a:solidFill>
              </a:rPr>
              <a:t>OBSERVED (DSCOVR) </a:t>
            </a:r>
            <a:endParaRPr lang="en-US" dirty="0">
              <a:solidFill>
                <a:srgbClr val="A1D4EA"/>
              </a:solidFill>
            </a:endParaRPr>
          </a:p>
        </p:txBody>
      </p:sp>
      <p:pic>
        <p:nvPicPr>
          <p:cNvPr id="2" name="Picture 1" descr="dscovr_mont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386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82452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hape 228"/>
          <p:cNvSpPr>
            <a:spLocks noGrp="1"/>
          </p:cNvSpPr>
          <p:nvPr>
            <p:ph type="ctrTitle"/>
          </p:nvPr>
        </p:nvSpPr>
        <p:spPr>
          <a:xfrm>
            <a:off x="265485" y="317861"/>
            <a:ext cx="8330503" cy="1327469"/>
          </a:xfrm>
        </p:spPr>
        <p:txBody>
          <a:bodyPr lIns="91425" tIns="91425" rIns="91425" bIns="91425" anchor="b"/>
          <a:lstStyle/>
          <a:p>
            <a:r>
              <a:rPr lang="en-US" sz="3600" b="1" dirty="0">
                <a:latin typeface="Arial" charset="0"/>
                <a:ea typeface="ＭＳ Ｐゴシック" charset="0"/>
                <a:cs typeface="ＭＳ Ｐゴシック" charset="0"/>
              </a:rPr>
              <a:t>Panoramic Analysis Comparison</a:t>
            </a:r>
            <a:br>
              <a:rPr lang="en-US" sz="3600" b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(500m grid - 1/4 angular degree resolution - loop)</a:t>
            </a:r>
          </a:p>
        </p:txBody>
      </p:sp>
      <p:sp>
        <p:nvSpPr>
          <p:cNvPr id="229" name="Shape 229"/>
          <p:cNvSpPr txBox="1">
            <a:spLocks noGrp="1"/>
          </p:cNvSpPr>
          <p:nvPr>
            <p:ph type="subTitle" idx="1"/>
          </p:nvPr>
        </p:nvSpPr>
        <p:spPr>
          <a:xfrm>
            <a:off x="1082675" y="3230563"/>
            <a:ext cx="7035800" cy="925512"/>
          </a:xfrm>
        </p:spPr>
        <p:txBody>
          <a:bodyPr lIns="91425" tIns="91425" rIns="91425" bIns="91425">
            <a:noAutofit/>
          </a:bodyPr>
          <a:lstStyle/>
          <a:p>
            <a:pPr>
              <a:defRPr/>
            </a:pPr>
            <a:endParaRPr/>
          </a:p>
        </p:txBody>
      </p:sp>
      <p:pic>
        <p:nvPicPr>
          <p:cNvPr id="39939" name="Picture 1" descr="ani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6438"/>
            <a:ext cx="9144000" cy="459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3883" y="6364006"/>
            <a:ext cx="4572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0000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985991761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ctrTitle"/>
          </p:nvPr>
        </p:nvSpPr>
        <p:spPr>
          <a:xfrm>
            <a:off x="1661678" y="-514760"/>
            <a:ext cx="7754100" cy="2037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just" rtl="0">
              <a:buNone/>
            </a:pPr>
            <a:r>
              <a:rPr lang="en" sz="3600" dirty="0"/>
              <a:t>
</a:t>
            </a:r>
          </a:p>
          <a:p>
            <a:pPr lvl="0" algn="just" rtl="0">
              <a:buNone/>
            </a:pPr>
            <a:r>
              <a:rPr lang="en-US" sz="3600" dirty="0"/>
              <a:t>        July 6, 2014 case</a:t>
            </a:r>
            <a:endParaRPr lang="en" sz="3600" dirty="0"/>
          </a:p>
          <a:p>
            <a:pPr lvl="0" algn="just" rtl="0">
              <a:buNone/>
            </a:pPr>
            <a:endParaRPr lang="en" sz="3600" dirty="0"/>
          </a:p>
        </p:txBody>
      </p:sp>
      <p:sp>
        <p:nvSpPr>
          <p:cNvPr id="243" name="Shape 243"/>
          <p:cNvSpPr txBox="1">
            <a:spLocks noGrp="1"/>
          </p:cNvSpPr>
          <p:nvPr>
            <p:ph type="subTitle" idx="1"/>
          </p:nvPr>
        </p:nvSpPr>
        <p:spPr>
          <a:xfrm>
            <a:off x="1054040" y="5728930"/>
            <a:ext cx="7035899" cy="925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244" name="Shape 244"/>
          <p:cNvSpPr txBox="1"/>
          <p:nvPr/>
        </p:nvSpPr>
        <p:spPr>
          <a:xfrm>
            <a:off x="28000" y="5238850"/>
            <a:ext cx="9144000" cy="656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endParaRPr lang="en" sz="24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" name="Picture 5" descr="combined_polar_1418716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544"/>
            <a:ext cx="9160841" cy="458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622810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600"/>
            <a:ext cx="9144000" cy="4599160"/>
          </a:xfrm>
          <a:prstGeom prst="rect">
            <a:avLst/>
          </a:prstGeom>
        </p:spPr>
      </p:pic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050"/>
            <a:ext cx="91440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3D </a:t>
            </a:r>
            <a:r>
              <a:rPr lang="en-US" sz="3200" b="1" dirty="0">
                <a:solidFill>
                  <a:srgbClr val="FF6600"/>
                </a:solidFill>
                <a:latin typeface="Arial" charset="0"/>
                <a:cs typeface="ＭＳ Ｐゴシック" charset="0"/>
              </a:rPr>
              <a:t>500</a:t>
            </a:r>
            <a:r>
              <a:rPr lang="en-US" sz="32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m CLOUD ANALYSIS  -  Animation</a:t>
            </a:r>
            <a:endParaRPr lang="en-US" sz="2400" b="1" dirty="0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-42863" y="685800"/>
            <a:ext cx="91709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i="1" dirty="0">
                <a:solidFill>
                  <a:srgbClr val="0027E0"/>
                </a:solidFill>
                <a:latin typeface="Calibri" charset="0"/>
                <a:cs typeface="Calibri" charset="0"/>
              </a:rPr>
              <a:t>Unique feature of LAPS, critical for WOF, </a:t>
            </a:r>
            <a:r>
              <a:rPr lang="en-US" sz="2400" i="1" dirty="0" err="1">
                <a:solidFill>
                  <a:srgbClr val="0027E0"/>
                </a:solidFill>
                <a:latin typeface="Calibri" charset="0"/>
                <a:cs typeface="Calibri" charset="0"/>
              </a:rPr>
              <a:t>Nextgen</a:t>
            </a:r>
            <a:r>
              <a:rPr lang="en-US" sz="2400" i="1" dirty="0">
                <a:solidFill>
                  <a:srgbClr val="0027E0"/>
                </a:solidFill>
                <a:latin typeface="Calibri" charset="0"/>
                <a:cs typeface="Calibri" charset="0"/>
              </a:rPr>
              <a:t>, </a:t>
            </a:r>
            <a:r>
              <a:rPr lang="en-US" sz="2400" i="1" dirty="0" err="1">
                <a:solidFill>
                  <a:srgbClr val="0027E0"/>
                </a:solidFill>
                <a:latin typeface="Calibri" charset="0"/>
                <a:cs typeface="Calibri" charset="0"/>
              </a:rPr>
              <a:t>etc</a:t>
            </a:r>
            <a:endParaRPr lang="en-US" sz="2400" i="1" dirty="0">
              <a:solidFill>
                <a:srgbClr val="0027E0"/>
              </a:solidFill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6997208" y="1371600"/>
            <a:ext cx="2125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charset="0"/>
                <a:cs typeface="Calibri" charset="0"/>
              </a:rPr>
              <a:t>SIMULATED</a:t>
            </a:r>
            <a:endParaRPr lang="en-US" sz="2400" b="1" i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2470" name="Rectangle 1"/>
          <p:cNvSpPr>
            <a:spLocks noChangeArrowheads="1"/>
          </p:cNvSpPr>
          <p:nvPr/>
        </p:nvSpPr>
        <p:spPr bwMode="auto">
          <a:xfrm>
            <a:off x="6845300" y="3733800"/>
            <a:ext cx="16336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89AFE3"/>
                </a:solidFill>
                <a:latin typeface="Calibri" charset="0"/>
                <a:cs typeface="Calibri" charset="0"/>
              </a:rPr>
              <a:t>OBSERVED</a:t>
            </a:r>
            <a:endParaRPr lang="en-US" sz="2400" b="1" i="1" dirty="0">
              <a:solidFill>
                <a:srgbClr val="89AFE3"/>
              </a:solidFill>
            </a:endParaRPr>
          </a:p>
        </p:txBody>
      </p:sp>
      <p:sp>
        <p:nvSpPr>
          <p:cNvPr id="62471" name="Rectangle 6"/>
          <p:cNvSpPr>
            <a:spLocks noChangeArrowheads="1"/>
          </p:cNvSpPr>
          <p:nvPr/>
        </p:nvSpPr>
        <p:spPr bwMode="auto">
          <a:xfrm>
            <a:off x="152400" y="6324600"/>
            <a:ext cx="46739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charset="0"/>
                <a:cs typeface="Calibri" charset="0"/>
              </a:rPr>
              <a:t>15:00-19:00 UTC July 6, 2014, 15-min frequency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1964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9688" y="3749675"/>
            <a:ext cx="8123237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</a:rPr>
              <a:t>Moore tornado storm - May 20, 2013</a:t>
            </a:r>
          </a:p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</a:rPr>
              <a:t>Initialized 1900 UTC / Valid times 1900-2020 UTC</a:t>
            </a:r>
          </a:p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</a:rPr>
              <a:t>Moving storm perspective at 1-min intervals</a:t>
            </a:r>
          </a:p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b="1" dirty="0">
                <a:solidFill>
                  <a:schemeClr val="tx1"/>
                </a:solidFill>
              </a:rPr>
              <a:t>“Chaser Cam”</a:t>
            </a:r>
          </a:p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</a:rPr>
              <a:t>Good hot-start continuity</a:t>
            </a:r>
          </a:p>
        </p:txBody>
      </p:sp>
      <p:pic>
        <p:nvPicPr>
          <p:cNvPr id="61442" name="Picture 3" descr="cyl_ani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1113"/>
            <a:ext cx="9144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9" name="Shape 228"/>
          <p:cNvSpPr>
            <a:spLocks noGrp="1"/>
          </p:cNvSpPr>
          <p:nvPr>
            <p:ph type="ctrTitle"/>
          </p:nvPr>
        </p:nvSpPr>
        <p:spPr>
          <a:xfrm>
            <a:off x="306388" y="85725"/>
            <a:ext cx="8561387" cy="1058863"/>
          </a:xfrm>
        </p:spPr>
        <p:txBody>
          <a:bodyPr lIns="91425" tIns="91425" rIns="91425" bIns="91425"/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latin typeface="Arial" charset="0"/>
                <a:ea typeface="ＭＳ Ｐゴシック" charset="0"/>
                <a:cs typeface="ＭＳ Ｐゴシック" charset="0"/>
              </a:rPr>
              <a:t>LAPS / WRF Forecast Animation</a:t>
            </a:r>
            <a:br>
              <a:rPr lang="en-US" sz="3600" b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(1km grid - 1/4 degree angular resolution)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737891" y="1355262"/>
            <a:ext cx="15478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NORTH</a:t>
            </a:r>
          </a:p>
        </p:txBody>
      </p:sp>
      <p:pic>
        <p:nvPicPr>
          <p:cNvPr id="61445" name="Picture 1" descr="animation_labele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3687763"/>
            <a:ext cx="23018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Box 5"/>
          <p:cNvSpPr txBox="1">
            <a:spLocks noChangeArrowheads="1"/>
          </p:cNvSpPr>
          <p:nvPr/>
        </p:nvSpPr>
        <p:spPr bwMode="auto">
          <a:xfrm>
            <a:off x="158750" y="5870575"/>
            <a:ext cx="2301875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aseline="30000">
                <a:solidFill>
                  <a:srgbClr val="FFFFFF"/>
                </a:solidFill>
              </a:rPr>
              <a:t>“</a:t>
            </a:r>
            <a:r>
              <a:rPr lang="en-US" altLang="ja-JP" sz="4400" baseline="30000">
                <a:solidFill>
                  <a:srgbClr val="FFFFFF"/>
                </a:solidFill>
              </a:rPr>
              <a:t>.</a:t>
            </a:r>
            <a:r>
              <a:rPr lang="en-US" sz="2400" baseline="30000">
                <a:solidFill>
                  <a:srgbClr val="FFFFFF"/>
                </a:solidFill>
              </a:rPr>
              <a:t>”</a:t>
            </a:r>
            <a:r>
              <a:rPr lang="en-US" altLang="ja-JP" sz="2400">
                <a:solidFill>
                  <a:srgbClr val="FFFFFF"/>
                </a:solidFill>
              </a:rPr>
              <a:t> </a:t>
            </a:r>
            <a:r>
              <a:rPr lang="en-US" altLang="ja-JP" sz="2400" baseline="30000">
                <a:solidFill>
                  <a:srgbClr val="FFFFFF"/>
                </a:solidFill>
              </a:rPr>
              <a:t>is</a:t>
            </a:r>
            <a:r>
              <a:rPr lang="en-US" altLang="ja-JP" sz="2400">
                <a:solidFill>
                  <a:srgbClr val="FFFFFF"/>
                </a:solidFill>
              </a:rPr>
              <a:t> </a:t>
            </a:r>
            <a:r>
              <a:rPr lang="en-US" altLang="ja-JP" sz="2400" baseline="30000">
                <a:solidFill>
                  <a:srgbClr val="FFFFFF"/>
                </a:solidFill>
              </a:rPr>
              <a:t>observer position</a:t>
            </a:r>
            <a:endParaRPr lang="en-US" sz="2400" baseline="30000">
              <a:solidFill>
                <a:srgbClr val="FFFFFF"/>
              </a:solidFill>
            </a:endParaRPr>
          </a:p>
        </p:txBody>
      </p:sp>
      <p:sp>
        <p:nvSpPr>
          <p:cNvPr id="61447" name="Rectangle 1"/>
          <p:cNvSpPr>
            <a:spLocks noChangeArrowheads="1"/>
          </p:cNvSpPr>
          <p:nvPr/>
        </p:nvSpPr>
        <p:spPr bwMode="auto">
          <a:xfrm>
            <a:off x="6781800" y="6248400"/>
            <a:ext cx="2005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Jiang et. al. 2015, BAMS</a:t>
            </a:r>
          </a:p>
        </p:txBody>
      </p:sp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58021" y="124726"/>
            <a:ext cx="9085979" cy="1058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-US" sz="3600" b="1" dirty="0">
                <a:solidFill>
                  <a:srgbClr val="FF6600"/>
                </a:solidFill>
                <a:latin typeface="Arial"/>
                <a:cs typeface="Arial"/>
              </a:rPr>
              <a:t>Ongoing Cloud Analysis Improvements</a:t>
            </a:r>
            <a:br>
              <a:rPr lang="en-US" sz="2800" dirty="0">
                <a:solidFill>
                  <a:srgbClr val="FF6600"/>
                </a:solidFill>
                <a:latin typeface="Arial"/>
                <a:cs typeface="Arial"/>
              </a:rPr>
            </a:br>
            <a:r>
              <a:rPr lang="en-US" sz="2800" dirty="0">
                <a:solidFill>
                  <a:srgbClr val="FF6600"/>
                </a:solidFill>
                <a:latin typeface="Arial"/>
                <a:cs typeface="Arial"/>
              </a:rPr>
              <a:t>(</a:t>
            </a:r>
            <a:r>
              <a:rPr lang="en-US" sz="2800" i="1" dirty="0">
                <a:solidFill>
                  <a:srgbClr val="FF6600"/>
                </a:solidFill>
                <a:latin typeface="Arial"/>
                <a:cs typeface="Arial"/>
              </a:rPr>
              <a:t>aided by all-sky comparisons</a:t>
            </a:r>
            <a:r>
              <a:rPr lang="en-US" sz="2800" dirty="0">
                <a:solidFill>
                  <a:srgbClr val="FF6600"/>
                </a:solidFill>
                <a:latin typeface="Arial"/>
                <a:cs typeface="Arial"/>
              </a:rPr>
              <a:t>)</a:t>
            </a:r>
            <a:endParaRPr lang="en" sz="28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222" name="Shape 222"/>
          <p:cNvSpPr txBox="1">
            <a:spLocks noGrp="1"/>
          </p:cNvSpPr>
          <p:nvPr>
            <p:ph type="subTitle" idx="1"/>
          </p:nvPr>
        </p:nvSpPr>
        <p:spPr>
          <a:xfrm>
            <a:off x="1082040" y="3230880"/>
            <a:ext cx="7035899" cy="925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223" name="Shape 223"/>
          <p:cNvSpPr txBox="1"/>
          <p:nvPr/>
        </p:nvSpPr>
        <p:spPr>
          <a:xfrm>
            <a:off x="0" y="1633893"/>
            <a:ext cx="9144000" cy="40571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Improved consistency of cloud fraction, albedo and microphysical variables</a:t>
            </a: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Better thin cirrus detection </a:t>
            </a:r>
            <a:endParaRPr lang="en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 algn="l" rtl="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Satellite navigation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Apply parallax offset as function of altitude, will try at various scales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Interpolate satellite </a:t>
            </a:r>
            <a:r>
              <a:rPr lang="en-US" sz="2000" b="1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imageryq </a:t>
            </a: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to exact analysis and </a:t>
            </a:r>
            <a:r>
              <a:rPr lang="en-US" sz="2000" b="1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camera time</a:t>
            </a: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Systematic satellite navigation error correction</a:t>
            </a:r>
            <a:endParaRPr lang="en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Ongoing issues being considered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Clouds too dense at night with just IR satellite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Clouds too thin in daytime when using visible satellite</a:t>
            </a:r>
            <a:endParaRPr lang="en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35405671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1082041" y="-153792"/>
            <a:ext cx="6760210" cy="1058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just" rtl="0">
              <a:buNone/>
            </a:pPr>
            <a:r>
              <a:rPr lang="en-US" sz="3600" b="1" dirty="0" err="1">
                <a:solidFill>
                  <a:srgbClr val="FF6600"/>
                </a:solidFill>
                <a:latin typeface="Arial"/>
                <a:cs typeface="Arial"/>
              </a:rPr>
              <a:t>Variational</a:t>
            </a:r>
            <a:r>
              <a:rPr lang="en-US" sz="3600" b="1" dirty="0">
                <a:solidFill>
                  <a:srgbClr val="FF6600"/>
                </a:solidFill>
                <a:latin typeface="Arial"/>
                <a:cs typeface="Arial"/>
              </a:rPr>
              <a:t> Cloud Analysis</a:t>
            </a:r>
            <a:endParaRPr lang="en" sz="36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222" name="Shape 222"/>
          <p:cNvSpPr txBox="1">
            <a:spLocks noGrp="1"/>
          </p:cNvSpPr>
          <p:nvPr>
            <p:ph type="subTitle" idx="1"/>
          </p:nvPr>
        </p:nvSpPr>
        <p:spPr>
          <a:xfrm>
            <a:off x="1082040" y="3230880"/>
            <a:ext cx="7035899" cy="925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223" name="Shape 223"/>
          <p:cNvSpPr txBox="1"/>
          <p:nvPr/>
        </p:nvSpPr>
        <p:spPr>
          <a:xfrm>
            <a:off x="258202" y="904306"/>
            <a:ext cx="9144000" cy="527393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“</a:t>
            </a:r>
            <a:r>
              <a:rPr lang="en-US" sz="2400" b="1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vLAPS</a:t>
            </a: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” currently under development</a:t>
            </a: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based originally on traditional LAPS cloud</a:t>
            </a: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Simultaneous solution</a:t>
            </a:r>
            <a:endParaRPr lang="en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 algn="l" rtl="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Use satellite radiance (e.g. CRTM) or algorithms (e.g. DCOMP)</a:t>
            </a: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Add microwave over water</a:t>
            </a: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Add space based radar over land</a:t>
            </a:r>
          </a:p>
          <a:p>
            <a:pPr marL="457200" indent="-3810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Hydrometeor control variables</a:t>
            </a: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 algn="l" rtl="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Appropriate forward models and constraints</a:t>
            </a:r>
          </a:p>
          <a:p>
            <a:pPr marL="419100" lvl="0" indent="-342900" algn="l" rtl="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Use all-sky cameras as input data</a:t>
            </a:r>
          </a:p>
          <a:p>
            <a:pPr marL="419100" lvl="0" indent="-342900" algn="l" rtl="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More info in Appendix I</a:t>
            </a:r>
            <a:endParaRPr lang="en-US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1447625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1619305" y="75513"/>
            <a:ext cx="5552915" cy="77807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-US" sz="3600" b="1" dirty="0">
                <a:solidFill>
                  <a:srgbClr val="FF6600"/>
                </a:solidFill>
                <a:latin typeface="Arial"/>
                <a:cs typeface="Arial"/>
              </a:rPr>
              <a:t>All-Sky Applications</a:t>
            </a:r>
            <a:endParaRPr lang="en" sz="36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222" name="Shape 222"/>
          <p:cNvSpPr txBox="1">
            <a:spLocks noGrp="1"/>
          </p:cNvSpPr>
          <p:nvPr>
            <p:ph type="subTitle" idx="1"/>
          </p:nvPr>
        </p:nvSpPr>
        <p:spPr>
          <a:xfrm>
            <a:off x="1082040" y="3230880"/>
            <a:ext cx="7035899" cy="925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223" name="Shape 223"/>
          <p:cNvSpPr txBox="1"/>
          <p:nvPr/>
        </p:nvSpPr>
        <p:spPr>
          <a:xfrm>
            <a:off x="0" y="1095428"/>
            <a:ext cx="9144000" cy="457645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Aviation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Ceiling and Visibility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Alaska camera network</a:t>
            </a: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Renewable energy (e.g. </a:t>
            </a:r>
            <a:r>
              <a:rPr lang="en-US" sz="2400" b="1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Greenpower</a:t>
            </a: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Labs)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Direct Normal Incidence (DNI)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Global Horizontal Irradiance (GHI) 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Multi-spectral irradiance (in addition to irradiance)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Use more consistent physical units (e.g. luminance </a:t>
            </a: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Wingdings"/>
              </a:rPr>
              <a:t> spectral radiance)</a:t>
            </a: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1910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latin typeface="Trebuchet MS"/>
                <a:ea typeface="Trebuchet MS"/>
                <a:cs typeface="Trebuchet MS"/>
                <a:sym typeface="Trebuchet MS"/>
              </a:rPr>
              <a:t>Plans for 2018 Korea Winter Olympics (with KMA)</a:t>
            </a: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-US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09699384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1619305" y="75513"/>
            <a:ext cx="5552915" cy="77807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-US" sz="3600" b="1" dirty="0">
                <a:solidFill>
                  <a:srgbClr val="FF6600"/>
                </a:solidFill>
                <a:latin typeface="Arial"/>
                <a:cs typeface="Arial"/>
              </a:rPr>
              <a:t>All-Sky Applications - II</a:t>
            </a:r>
            <a:endParaRPr lang="en" sz="36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0" y="2419882"/>
            <a:ext cx="9144000" cy="315181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endParaRPr lang="en-US" sz="22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Forestry</a:t>
            </a: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Interaction of radiation with forest canopy</a:t>
            </a: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Analysis and Forecast displays</a:t>
            </a: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Public forecast dissemination (e.g. WSI)</a:t>
            </a: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Game Engines (e.g. </a:t>
            </a:r>
            <a:r>
              <a:rPr lang="en-US" sz="2400" b="1" dirty="0" err="1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TerraViz</a:t>
            </a: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, Unity, </a:t>
            </a:r>
            <a:r>
              <a:rPr lang="en-US" sz="2400" b="1" dirty="0" err="1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Terragen</a:t>
            </a: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)</a:t>
            </a: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Planetarium dome</a:t>
            </a: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-US" sz="2400" b="1" dirty="0">
                <a:latin typeface="Trebuchet MS"/>
                <a:ea typeface="Trebuchet MS"/>
                <a:cs typeface="Trebuchet MS"/>
                <a:sym typeface="Trebuchet MS"/>
              </a:rPr>
              <a:t>Cloud Analysis and Forecast Assimilation / Validation</a:t>
            </a: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Grid-scale and sub-grid parameterizations</a:t>
            </a: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Analysis showing unresolved satellite scales via extrapolation of Fourier (TKE) power spectrum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-US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-US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93027146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214"/>
          <p:cNvSpPr txBox="1">
            <a:spLocks noGrp="1"/>
          </p:cNvSpPr>
          <p:nvPr>
            <p:ph type="ctrTitle"/>
          </p:nvPr>
        </p:nvSpPr>
        <p:spPr>
          <a:xfrm>
            <a:off x="240308" y="111900"/>
            <a:ext cx="3840215" cy="1102526"/>
          </a:xfrm>
        </p:spPr>
        <p:txBody>
          <a:bodyPr/>
          <a:lstStyle>
            <a:lvl1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r>
              <a:rPr lang="en-US" sz="3500" b="1" dirty="0">
                <a:solidFill>
                  <a:srgbClr val="FFFFFF"/>
                </a:solidFill>
                <a:latin typeface="Trebuchet MS" charset="0"/>
                <a:cs typeface="Trebuchet MS" charset="0"/>
                <a:sym typeface="Trebuchet MS" charset="0"/>
              </a:rPr>
              <a:t>Quantitative </a:t>
            </a:r>
            <a:br>
              <a:rPr lang="en-US" sz="3500" b="1" dirty="0">
                <a:solidFill>
                  <a:srgbClr val="FFFFFF"/>
                </a:solidFill>
                <a:latin typeface="Trebuchet MS" charset="0"/>
                <a:cs typeface="Trebuchet MS" charset="0"/>
                <a:sym typeface="Trebuchet MS" charset="0"/>
              </a:rPr>
            </a:br>
            <a:r>
              <a:rPr lang="en-US" sz="3500" b="1" dirty="0">
                <a:solidFill>
                  <a:srgbClr val="FFFFFF"/>
                </a:solidFill>
                <a:latin typeface="Trebuchet MS" charset="0"/>
                <a:cs typeface="Trebuchet MS" charset="0"/>
                <a:sym typeface="Trebuchet MS" charset="0"/>
              </a:rPr>
              <a:t>   Verification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0" y="1803400"/>
            <a:ext cx="9144000" cy="4092575"/>
          </a:xfrm>
          <a:prstGeom prst="rect">
            <a:avLst/>
          </a:prstGeom>
        </p:spPr>
        <p:txBody>
          <a:bodyPr lIns="91425" tIns="91425" rIns="91425" bIns="91425" anchor="ctr"/>
          <a:lstStyle/>
          <a:p>
            <a:pPr marL="533400"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1877" y="1314994"/>
            <a:ext cx="141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False Cloud</a:t>
            </a:r>
          </a:p>
        </p:txBody>
      </p:sp>
      <p:sp>
        <p:nvSpPr>
          <p:cNvPr id="2" name="Rectangle 1"/>
          <p:cNvSpPr/>
          <p:nvPr/>
        </p:nvSpPr>
        <p:spPr>
          <a:xfrm>
            <a:off x="-317942" y="3115617"/>
            <a:ext cx="9097985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0" eaLnBrk="1" hangingPunct="1">
              <a:lnSpc>
                <a:spcPct val="130000"/>
              </a:lnSpc>
              <a:defRPr/>
            </a:pPr>
            <a:endParaRPr lang="en-US" sz="2000" b="1" dirty="0"/>
          </a:p>
          <a:p>
            <a:pPr lvl="1" indent="0" eaLnBrk="1" hangingPunct="1">
              <a:lnSpc>
                <a:spcPct val="130000"/>
              </a:lnSpc>
              <a:defRPr/>
            </a:pPr>
            <a:r>
              <a:rPr lang="en-US" sz="2000" b="1" dirty="0" err="1"/>
              <a:t>Thresholded</a:t>
            </a:r>
            <a:r>
              <a:rPr lang="en-US" sz="2000" b="1" dirty="0"/>
              <a:t> Yes/No for clouds</a:t>
            </a:r>
          </a:p>
          <a:p>
            <a:pPr lvl="1" indent="0" eaLnBrk="1" hangingPunct="1">
              <a:lnSpc>
                <a:spcPct val="130000"/>
              </a:lnSpc>
              <a:defRPr/>
            </a:pPr>
            <a:r>
              <a:rPr lang="en-US" sz="2000" b="1" dirty="0"/>
              <a:t>Color threshold in the daytime</a:t>
            </a:r>
          </a:p>
          <a:p>
            <a:pPr lvl="1" indent="0" eaLnBrk="1" hangingPunct="1">
              <a:lnSpc>
                <a:spcPct val="130000"/>
              </a:lnSpc>
              <a:defRPr/>
            </a:pPr>
            <a:r>
              <a:rPr lang="en-US" sz="2000" b="1" dirty="0"/>
              <a:t>                    (intensity at night)</a:t>
            </a:r>
          </a:p>
          <a:p>
            <a:pPr lvl="1" indent="0" eaLnBrk="1" hangingPunct="1">
              <a:lnSpc>
                <a:spcPct val="130000"/>
              </a:lnSpc>
              <a:defRPr/>
            </a:pPr>
            <a:endParaRPr lang="en-US" sz="2000" dirty="0"/>
          </a:p>
          <a:p>
            <a:pPr lvl="1" indent="0" eaLnBrk="1" hangingPunct="1">
              <a:lnSpc>
                <a:spcPct val="130000"/>
              </a:lnSpc>
              <a:defRPr/>
            </a:pPr>
            <a:r>
              <a:rPr lang="en-US" sz="2000" b="1" dirty="0"/>
              <a:t>Time series shown in next slide…</a:t>
            </a:r>
          </a:p>
          <a:p>
            <a:pPr marL="1257300" lvl="2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000" b="1" dirty="0"/>
              <a:t>Accuracy means correct fraction</a:t>
            </a:r>
          </a:p>
          <a:p>
            <a:pPr marL="1257300" lvl="2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000" b="1" dirty="0"/>
              <a:t>Compared with random placement having same cloud fraction</a:t>
            </a:r>
          </a:p>
          <a:p>
            <a:pPr marL="1257300" lvl="2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000" b="1" dirty="0"/>
              <a:t>Correlation Coefficient (non-</a:t>
            </a:r>
            <a:r>
              <a:rPr lang="en-US" sz="2000" b="1" dirty="0" err="1"/>
              <a:t>thresholded</a:t>
            </a:r>
            <a:r>
              <a:rPr lang="en-US" sz="2000" b="1" dirty="0"/>
              <a:t> for </a:t>
            </a:r>
            <a:r>
              <a:rPr lang="en-US" sz="2000" b="1" dirty="0">
                <a:solidFill>
                  <a:srgbClr val="FF0000"/>
                </a:solidFill>
              </a:rPr>
              <a:t>Red</a:t>
            </a:r>
            <a:r>
              <a:rPr lang="en-US" sz="2000" b="1" dirty="0">
                <a:solidFill>
                  <a:srgbClr val="FFFFFF"/>
                </a:solidFill>
              </a:rPr>
              <a:t>,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008000"/>
                </a:solidFill>
              </a:rPr>
              <a:t>Green</a:t>
            </a:r>
            <a:r>
              <a:rPr lang="en-US" sz="2000" b="1" dirty="0">
                <a:solidFill>
                  <a:srgbClr val="FFFFFF"/>
                </a:solidFill>
              </a:rPr>
              <a:t>,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Blue</a:t>
            </a:r>
            <a:r>
              <a:rPr lang="en-US" sz="2000" b="1" dirty="0">
                <a:solidFill>
                  <a:srgbClr val="FFFFFF"/>
                </a:solidFill>
              </a:rPr>
              <a:t>)</a:t>
            </a:r>
          </a:p>
          <a:p>
            <a:pPr algn="ctr" eaLnBrk="1" hangingPunct="1">
              <a:lnSpc>
                <a:spcPct val="130000"/>
              </a:lnSpc>
              <a:defRPr/>
            </a:pP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8" name="Picture 1" descr="lapsverify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0" y="21336000"/>
            <a:ext cx="98679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 descr="lapsverify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5400" y="21488400"/>
            <a:ext cx="98679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lapsverify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7800" y="21640800"/>
            <a:ext cx="98679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lapsverify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0200" y="21793200"/>
            <a:ext cx="98679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 descr="lapsverify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2600" y="21945600"/>
            <a:ext cx="98679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 descr="lapsverify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0" y="22098000"/>
            <a:ext cx="98679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ask_latest_dsr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393" y="127001"/>
            <a:ext cx="4643954" cy="46439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45793" y="1859815"/>
            <a:ext cx="155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Correct Clear</a:t>
            </a:r>
          </a:p>
        </p:txBody>
      </p:sp>
      <p:sp>
        <p:nvSpPr>
          <p:cNvPr id="15" name="TextBox 14"/>
          <p:cNvSpPr txBox="1"/>
          <p:nvPr/>
        </p:nvSpPr>
        <p:spPr>
          <a:xfrm rot="19020000">
            <a:off x="6674625" y="3458703"/>
            <a:ext cx="1811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Correct Cloud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38797" y="2555341"/>
            <a:ext cx="1364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596FF"/>
                </a:solidFill>
              </a:rPr>
              <a:t>False Clear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3742617" y="1412864"/>
            <a:ext cx="1135449" cy="20796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3745857" y="2668646"/>
            <a:ext cx="4269179" cy="2079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skanim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51" y="1283555"/>
            <a:ext cx="2098489" cy="209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34549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0" y="228600"/>
            <a:ext cx="2667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>
                <a:latin typeface="Calibri" charset="0"/>
              </a:rPr>
              <a:t>Cloud analysis</a:t>
            </a:r>
          </a:p>
          <a:p>
            <a:pPr algn="ctr" eaLnBrk="1" hangingPunct="1"/>
            <a:r>
              <a:rPr lang="en-US" sz="2800" b="1" dirty="0">
                <a:latin typeface="Calibri" charset="0"/>
              </a:rPr>
              <a:t>(e.g. from LAPS)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30480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32" name="Line 3"/>
          <p:cNvSpPr>
            <a:spLocks noChangeShapeType="1"/>
          </p:cNvSpPr>
          <p:nvPr/>
        </p:nvSpPr>
        <p:spPr bwMode="auto">
          <a:xfrm>
            <a:off x="5105400" y="1905000"/>
            <a:ext cx="914400" cy="914400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Line 4"/>
          <p:cNvSpPr>
            <a:spLocks noChangeShapeType="1"/>
          </p:cNvSpPr>
          <p:nvPr/>
        </p:nvSpPr>
        <p:spPr bwMode="auto">
          <a:xfrm>
            <a:off x="4722813" y="2251075"/>
            <a:ext cx="612775" cy="1138238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Line 5"/>
          <p:cNvSpPr>
            <a:spLocks noChangeShapeType="1"/>
          </p:cNvSpPr>
          <p:nvPr/>
        </p:nvSpPr>
        <p:spPr bwMode="auto">
          <a:xfrm>
            <a:off x="4303713" y="2347913"/>
            <a:ext cx="320675" cy="1858962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Line 6"/>
          <p:cNvSpPr>
            <a:spLocks noChangeShapeType="1"/>
          </p:cNvSpPr>
          <p:nvPr/>
        </p:nvSpPr>
        <p:spPr bwMode="auto">
          <a:xfrm flipH="1">
            <a:off x="3829050" y="2479675"/>
            <a:ext cx="115888" cy="1290638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Text Box 7"/>
          <p:cNvSpPr txBox="1">
            <a:spLocks noChangeArrowheads="1"/>
          </p:cNvSpPr>
          <p:nvPr/>
        </p:nvSpPr>
        <p:spPr bwMode="auto">
          <a:xfrm>
            <a:off x="3962400" y="5410200"/>
            <a:ext cx="1295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125"/>
              </a:spcBef>
            </a:pPr>
            <a:r>
              <a:rPr lang="en-US" sz="1800" b="1" dirty="0">
                <a:solidFill>
                  <a:srgbClr val="FF6600"/>
                </a:solidFill>
                <a:latin typeface="Times New Roman" charset="0"/>
              </a:rPr>
              <a:t>METAR</a:t>
            </a:r>
          </a:p>
        </p:txBody>
      </p:sp>
      <p:sp>
        <p:nvSpPr>
          <p:cNvPr id="22537" name="Line 8"/>
          <p:cNvSpPr>
            <a:spLocks noChangeShapeType="1"/>
          </p:cNvSpPr>
          <p:nvPr/>
        </p:nvSpPr>
        <p:spPr bwMode="auto">
          <a:xfrm flipH="1" flipV="1">
            <a:off x="3922713" y="5026025"/>
            <a:ext cx="231775" cy="385763"/>
          </a:xfrm>
          <a:prstGeom prst="line">
            <a:avLst/>
          </a:prstGeom>
          <a:noFill/>
          <a:ln w="9398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Line 9"/>
          <p:cNvSpPr>
            <a:spLocks noChangeShapeType="1"/>
          </p:cNvSpPr>
          <p:nvPr/>
        </p:nvSpPr>
        <p:spPr bwMode="auto">
          <a:xfrm flipH="1" flipV="1">
            <a:off x="4283075" y="5005388"/>
            <a:ext cx="120650" cy="428625"/>
          </a:xfrm>
          <a:prstGeom prst="line">
            <a:avLst/>
          </a:prstGeom>
          <a:noFill/>
          <a:ln w="9398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Line 10"/>
          <p:cNvSpPr>
            <a:spLocks noChangeShapeType="1"/>
          </p:cNvSpPr>
          <p:nvPr/>
        </p:nvSpPr>
        <p:spPr bwMode="auto">
          <a:xfrm flipV="1">
            <a:off x="4587875" y="5008563"/>
            <a:ext cx="120650" cy="420687"/>
          </a:xfrm>
          <a:prstGeom prst="line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Line 11"/>
          <p:cNvSpPr>
            <a:spLocks noChangeShapeType="1"/>
          </p:cNvSpPr>
          <p:nvPr/>
        </p:nvSpPr>
        <p:spPr bwMode="auto">
          <a:xfrm flipV="1">
            <a:off x="4767263" y="5032375"/>
            <a:ext cx="219075" cy="374650"/>
          </a:xfrm>
          <a:prstGeom prst="line">
            <a:avLst/>
          </a:prstGeom>
          <a:noFill/>
          <a:ln w="936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Text Box 12"/>
          <p:cNvSpPr txBox="1">
            <a:spLocks noChangeArrowheads="1"/>
          </p:cNvSpPr>
          <p:nvPr/>
        </p:nvSpPr>
        <p:spPr bwMode="auto">
          <a:xfrm>
            <a:off x="5486400" y="5638800"/>
            <a:ext cx="1219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125"/>
              </a:spcBef>
            </a:pPr>
            <a:r>
              <a:rPr lang="en-US" sz="1800" b="1" dirty="0">
                <a:solidFill>
                  <a:srgbClr val="FF6600"/>
                </a:solidFill>
                <a:latin typeface="Times New Roman" charset="0"/>
              </a:rPr>
              <a:t>METAR</a:t>
            </a:r>
          </a:p>
        </p:txBody>
      </p:sp>
      <p:sp>
        <p:nvSpPr>
          <p:cNvPr id="22542" name="Line 13"/>
          <p:cNvSpPr>
            <a:spLocks noChangeShapeType="1"/>
          </p:cNvSpPr>
          <p:nvPr/>
        </p:nvSpPr>
        <p:spPr bwMode="auto">
          <a:xfrm flipH="1" flipV="1">
            <a:off x="5408613" y="5254625"/>
            <a:ext cx="231775" cy="385763"/>
          </a:xfrm>
          <a:prstGeom prst="line">
            <a:avLst/>
          </a:prstGeom>
          <a:noFill/>
          <a:ln w="936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Line 14"/>
          <p:cNvSpPr>
            <a:spLocks noChangeShapeType="1"/>
          </p:cNvSpPr>
          <p:nvPr/>
        </p:nvSpPr>
        <p:spPr bwMode="auto">
          <a:xfrm flipH="1" flipV="1">
            <a:off x="5768975" y="5233988"/>
            <a:ext cx="120650" cy="428625"/>
          </a:xfrm>
          <a:prstGeom prst="line">
            <a:avLst/>
          </a:prstGeom>
          <a:noFill/>
          <a:ln w="936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Line 15"/>
          <p:cNvSpPr>
            <a:spLocks noChangeShapeType="1"/>
          </p:cNvSpPr>
          <p:nvPr/>
        </p:nvSpPr>
        <p:spPr bwMode="auto">
          <a:xfrm flipV="1">
            <a:off x="6073775" y="5237163"/>
            <a:ext cx="120650" cy="420687"/>
          </a:xfrm>
          <a:prstGeom prst="line">
            <a:avLst/>
          </a:prstGeom>
          <a:noFill/>
          <a:ln w="936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Line 16"/>
          <p:cNvSpPr>
            <a:spLocks noChangeShapeType="1"/>
          </p:cNvSpPr>
          <p:nvPr/>
        </p:nvSpPr>
        <p:spPr bwMode="auto">
          <a:xfrm flipV="1">
            <a:off x="6253163" y="5260975"/>
            <a:ext cx="219075" cy="374650"/>
          </a:xfrm>
          <a:prstGeom prst="line">
            <a:avLst/>
          </a:prstGeom>
          <a:noFill/>
          <a:ln w="936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6" name="Line 17"/>
          <p:cNvSpPr>
            <a:spLocks noChangeShapeType="1"/>
          </p:cNvSpPr>
          <p:nvPr/>
        </p:nvSpPr>
        <p:spPr bwMode="auto">
          <a:xfrm flipH="1" flipV="1">
            <a:off x="6704013" y="4949825"/>
            <a:ext cx="231775" cy="385763"/>
          </a:xfrm>
          <a:prstGeom prst="line">
            <a:avLst/>
          </a:prstGeom>
          <a:noFill/>
          <a:ln w="936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Line 18"/>
          <p:cNvSpPr>
            <a:spLocks noChangeShapeType="1"/>
          </p:cNvSpPr>
          <p:nvPr/>
        </p:nvSpPr>
        <p:spPr bwMode="auto">
          <a:xfrm flipH="1" flipV="1">
            <a:off x="7073900" y="4864100"/>
            <a:ext cx="101600" cy="482600"/>
          </a:xfrm>
          <a:prstGeom prst="line">
            <a:avLst/>
          </a:prstGeom>
          <a:noFill/>
          <a:ln w="936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Line 19"/>
          <p:cNvSpPr>
            <a:spLocks noChangeShapeType="1"/>
          </p:cNvSpPr>
          <p:nvPr/>
        </p:nvSpPr>
        <p:spPr bwMode="auto">
          <a:xfrm flipV="1">
            <a:off x="7369175" y="4933950"/>
            <a:ext cx="120650" cy="420688"/>
          </a:xfrm>
          <a:prstGeom prst="line">
            <a:avLst/>
          </a:prstGeom>
          <a:noFill/>
          <a:ln w="936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Line 20"/>
          <p:cNvSpPr>
            <a:spLocks noChangeShapeType="1"/>
          </p:cNvSpPr>
          <p:nvPr/>
        </p:nvSpPr>
        <p:spPr bwMode="auto">
          <a:xfrm flipV="1">
            <a:off x="7624763" y="4994275"/>
            <a:ext cx="219075" cy="374650"/>
          </a:xfrm>
          <a:prstGeom prst="line">
            <a:avLst/>
          </a:prstGeom>
          <a:noFill/>
          <a:ln w="936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0" name="Line 21"/>
          <p:cNvSpPr>
            <a:spLocks noChangeShapeType="1"/>
          </p:cNvSpPr>
          <p:nvPr/>
        </p:nvSpPr>
        <p:spPr bwMode="auto">
          <a:xfrm flipV="1">
            <a:off x="2705100" y="3562350"/>
            <a:ext cx="2435225" cy="901700"/>
          </a:xfrm>
          <a:prstGeom prst="line">
            <a:avLst/>
          </a:prstGeom>
          <a:noFill/>
          <a:ln w="9360">
            <a:solidFill>
              <a:srgbClr val="FFCC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1" name="Line 22"/>
          <p:cNvSpPr>
            <a:spLocks noChangeShapeType="1"/>
          </p:cNvSpPr>
          <p:nvPr/>
        </p:nvSpPr>
        <p:spPr bwMode="auto">
          <a:xfrm flipV="1">
            <a:off x="2667000" y="3871913"/>
            <a:ext cx="2209800" cy="714375"/>
          </a:xfrm>
          <a:prstGeom prst="line">
            <a:avLst/>
          </a:prstGeom>
          <a:noFill/>
          <a:ln w="9360">
            <a:solidFill>
              <a:srgbClr val="FFCC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2" name="Line 23"/>
          <p:cNvSpPr>
            <a:spLocks noChangeShapeType="1"/>
          </p:cNvSpPr>
          <p:nvPr/>
        </p:nvSpPr>
        <p:spPr bwMode="auto">
          <a:xfrm flipV="1">
            <a:off x="2667000" y="4329113"/>
            <a:ext cx="1828800" cy="409575"/>
          </a:xfrm>
          <a:prstGeom prst="line">
            <a:avLst/>
          </a:prstGeom>
          <a:noFill/>
          <a:ln w="9360">
            <a:solidFill>
              <a:srgbClr val="FFCC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3" name="Line 24"/>
          <p:cNvSpPr>
            <a:spLocks noChangeShapeType="1"/>
          </p:cNvSpPr>
          <p:nvPr/>
        </p:nvSpPr>
        <p:spPr bwMode="auto">
          <a:xfrm flipV="1">
            <a:off x="2622550" y="4679950"/>
            <a:ext cx="1922463" cy="207963"/>
          </a:xfrm>
          <a:prstGeom prst="line">
            <a:avLst/>
          </a:prstGeom>
          <a:noFill/>
          <a:ln w="9360">
            <a:solidFill>
              <a:srgbClr val="FFCC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54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038600"/>
            <a:ext cx="15224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555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424" y="837642"/>
            <a:ext cx="2109788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56" name="Text Box 27"/>
          <p:cNvSpPr txBox="1">
            <a:spLocks noChangeArrowheads="1"/>
          </p:cNvSpPr>
          <p:nvPr/>
        </p:nvSpPr>
        <p:spPr bwMode="auto">
          <a:xfrm>
            <a:off x="6781800" y="5410200"/>
            <a:ext cx="1219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125"/>
              </a:spcBef>
            </a:pPr>
            <a:r>
              <a:rPr lang="en-US" sz="1800" b="1" dirty="0">
                <a:solidFill>
                  <a:srgbClr val="FF6600"/>
                </a:solidFill>
                <a:latin typeface="Times New Roman" charset="0"/>
              </a:rPr>
              <a:t>METAR</a:t>
            </a:r>
          </a:p>
        </p:txBody>
      </p:sp>
      <p:sp>
        <p:nvSpPr>
          <p:cNvPr id="22557" name="Rectangle 28"/>
          <p:cNvSpPr>
            <a:spLocks noChangeArrowheads="1"/>
          </p:cNvSpPr>
          <p:nvPr/>
        </p:nvSpPr>
        <p:spPr bwMode="auto">
          <a:xfrm>
            <a:off x="5414963" y="152400"/>
            <a:ext cx="3729037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558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95400"/>
            <a:ext cx="18288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59" name="Line 30"/>
          <p:cNvSpPr>
            <a:spLocks noChangeShapeType="1"/>
          </p:cNvSpPr>
          <p:nvPr/>
        </p:nvSpPr>
        <p:spPr bwMode="auto">
          <a:xfrm flipV="1">
            <a:off x="7467600" y="2501900"/>
            <a:ext cx="228600" cy="558800"/>
          </a:xfrm>
          <a:prstGeom prst="line">
            <a:avLst/>
          </a:prstGeom>
          <a:noFill/>
          <a:ln w="936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0" name="Line 31"/>
          <p:cNvSpPr>
            <a:spLocks noChangeShapeType="1"/>
          </p:cNvSpPr>
          <p:nvPr/>
        </p:nvSpPr>
        <p:spPr bwMode="auto">
          <a:xfrm flipV="1">
            <a:off x="6477000" y="2501900"/>
            <a:ext cx="152400" cy="558800"/>
          </a:xfrm>
          <a:prstGeom prst="line">
            <a:avLst/>
          </a:prstGeom>
          <a:noFill/>
          <a:ln w="936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1" name="Line 32"/>
          <p:cNvSpPr>
            <a:spLocks noChangeShapeType="1"/>
          </p:cNvSpPr>
          <p:nvPr/>
        </p:nvSpPr>
        <p:spPr bwMode="auto">
          <a:xfrm flipV="1">
            <a:off x="7696200" y="2501900"/>
            <a:ext cx="457200" cy="939800"/>
          </a:xfrm>
          <a:prstGeom prst="line">
            <a:avLst/>
          </a:prstGeom>
          <a:noFill/>
          <a:ln w="936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2" name="Line 33"/>
          <p:cNvSpPr>
            <a:spLocks noChangeShapeType="1"/>
          </p:cNvSpPr>
          <p:nvPr/>
        </p:nvSpPr>
        <p:spPr bwMode="auto">
          <a:xfrm flipV="1">
            <a:off x="7086600" y="2501900"/>
            <a:ext cx="76200" cy="254000"/>
          </a:xfrm>
          <a:prstGeom prst="line">
            <a:avLst/>
          </a:prstGeom>
          <a:noFill/>
          <a:ln w="936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4" name="Text Box 3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D59C559-3FA4-9E44-8B07-DC233800EB85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6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2565" name="TextBox 1"/>
          <p:cNvSpPr txBox="1">
            <a:spLocks noChangeArrowheads="1"/>
          </p:cNvSpPr>
          <p:nvPr/>
        </p:nvSpPr>
        <p:spPr bwMode="auto">
          <a:xfrm>
            <a:off x="776465" y="2875756"/>
            <a:ext cx="1654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00"/>
                </a:solidFill>
              </a:rPr>
              <a:t>First Guess </a:t>
            </a:r>
            <a:r>
              <a:rPr lang="en-US" sz="1800" dirty="0">
                <a:solidFill>
                  <a:srgbClr val="FFFF00"/>
                </a:solidFill>
                <a:sym typeface="Wingdings" charset="0"/>
              </a:rPr>
              <a:t>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2400" y="2571234"/>
            <a:ext cx="188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11um,VIS,3.9um</a:t>
            </a:r>
          </a:p>
        </p:txBody>
      </p:sp>
      <p:pic>
        <p:nvPicPr>
          <p:cNvPr id="3" name="Picture 2" descr="grid_transparen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76" y="2251075"/>
            <a:ext cx="5381541" cy="39708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75350" y="6356350"/>
            <a:ext cx="2515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Lucida Grande"/>
                <a:ea typeface="Lucida Grande"/>
                <a:cs typeface="Lucida Grande"/>
              </a:rPr>
              <a:t>(Albers et. al. 1996)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5121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9678" y="1307535"/>
            <a:ext cx="341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2"/>
                </a:solidFill>
              </a:rPr>
              <a:t>1</a:t>
            </a:r>
          </a:p>
          <a:p>
            <a:r>
              <a:rPr lang="en-US" sz="2200" dirty="0">
                <a:solidFill>
                  <a:schemeClr val="bg2"/>
                </a:solidFill>
              </a:rPr>
              <a:t>0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784438"/>
            <a:ext cx="897237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0" eaLnBrk="1" hangingPunct="1">
              <a:lnSpc>
                <a:spcPct val="130000"/>
              </a:lnSpc>
              <a:defRPr/>
            </a:pPr>
            <a:r>
              <a:rPr lang="en-US" sz="2400" dirty="0"/>
              <a:t>Correlation Coefficient </a:t>
            </a:r>
            <a:r>
              <a:rPr lang="en-US" sz="2400" dirty="0">
                <a:solidFill>
                  <a:srgbClr val="000000"/>
                </a:solidFill>
              </a:rPr>
              <a:t>(for </a:t>
            </a:r>
            <a:r>
              <a:rPr lang="en-US" sz="2400" dirty="0">
                <a:solidFill>
                  <a:srgbClr val="FF0000"/>
                </a:solidFill>
              </a:rPr>
              <a:t>Red</a:t>
            </a:r>
            <a:r>
              <a:rPr lang="en-US" sz="2400" dirty="0">
                <a:solidFill>
                  <a:srgbClr val="000000"/>
                </a:solidFill>
              </a:rPr>
              <a:t>,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008000"/>
                </a:solidFill>
              </a:rPr>
              <a:t>Green</a:t>
            </a:r>
            <a:r>
              <a:rPr lang="en-US" sz="2400" dirty="0">
                <a:solidFill>
                  <a:srgbClr val="000000"/>
                </a:solidFill>
              </a:rPr>
              <a:t>,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Blue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channels) - Top</a:t>
            </a:r>
            <a:endParaRPr lang="en-US" sz="2400" dirty="0"/>
          </a:p>
          <a:p>
            <a:pPr lvl="1" indent="0" eaLnBrk="1" hangingPunct="1">
              <a:lnSpc>
                <a:spcPct val="130000"/>
              </a:lnSpc>
              <a:defRPr/>
            </a:pPr>
            <a:r>
              <a:rPr lang="en-US" sz="2400" dirty="0"/>
              <a:t>Cloudy Fraction </a:t>
            </a:r>
            <a:r>
              <a:rPr lang="en-US" sz="2400" dirty="0">
                <a:solidFill>
                  <a:srgbClr val="FF0000"/>
                </a:solidFill>
              </a:rPr>
              <a:t>(Observed </a:t>
            </a:r>
            <a:r>
              <a:rPr lang="en-US" sz="2400" dirty="0">
                <a:solidFill>
                  <a:srgbClr val="000000"/>
                </a:solidFill>
              </a:rPr>
              <a:t>and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008000"/>
                </a:solidFill>
              </a:rPr>
              <a:t>Simulated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  <a:p>
            <a:pPr lvl="1">
              <a:lnSpc>
                <a:spcPct val="130000"/>
              </a:lnSpc>
              <a:defRPr/>
            </a:pPr>
            <a:r>
              <a:rPr lang="en-US" sz="2400" dirty="0">
                <a:solidFill>
                  <a:srgbClr val="0000FF"/>
                </a:solidFill>
              </a:rPr>
              <a:t>Accuracy (Percent correct)</a:t>
            </a:r>
          </a:p>
          <a:p>
            <a:pPr lvl="1" eaLnBrk="1" hangingPunct="1">
              <a:lnSpc>
                <a:spcPct val="130000"/>
              </a:lnSpc>
              <a:defRPr/>
            </a:pPr>
            <a:r>
              <a:rPr lang="en-US" sz="2400" dirty="0">
                <a:solidFill>
                  <a:srgbClr val="660066"/>
                </a:solidFill>
              </a:rPr>
              <a:t>Accuracy of Random Cloud Placement (for reference)</a:t>
            </a:r>
            <a:r>
              <a:rPr lang="en-US" sz="2400" dirty="0">
                <a:solidFill>
                  <a:srgbClr val="FF0000"/>
                </a:solidFill>
              </a:rPr>
              <a:t>        </a:t>
            </a:r>
            <a:r>
              <a:rPr lang="en-US" sz="2400" dirty="0"/>
              <a:t>Correlation Coefficient </a:t>
            </a:r>
            <a:r>
              <a:rPr lang="en-US" sz="2400" dirty="0">
                <a:solidFill>
                  <a:srgbClr val="000000"/>
                </a:solidFill>
              </a:rPr>
              <a:t>(for </a:t>
            </a:r>
            <a:r>
              <a:rPr lang="en-US" sz="2400" dirty="0">
                <a:solidFill>
                  <a:srgbClr val="FF0000"/>
                </a:solidFill>
              </a:rPr>
              <a:t>Red</a:t>
            </a:r>
            <a:r>
              <a:rPr lang="en-US" sz="2400" dirty="0">
                <a:solidFill>
                  <a:srgbClr val="000000"/>
                </a:solidFill>
              </a:rPr>
              <a:t>,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008000"/>
                </a:solidFill>
              </a:rPr>
              <a:t>Green</a:t>
            </a:r>
            <a:r>
              <a:rPr lang="en-US" sz="2400" dirty="0">
                <a:solidFill>
                  <a:srgbClr val="000000"/>
                </a:solidFill>
              </a:rPr>
              <a:t>,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Blue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channels)</a:t>
            </a:r>
          </a:p>
          <a:p>
            <a:pPr algn="ctr" eaLnBrk="1" hangingPunct="1">
              <a:lnSpc>
                <a:spcPct val="130000"/>
              </a:lnSpc>
              <a:defRPr/>
            </a:pP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0" name="Picture 19" descr="veri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8" y="0"/>
            <a:ext cx="9104322" cy="68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" name="Shape 216"/>
          <p:cNvSpPr txBox="1"/>
          <p:nvPr/>
        </p:nvSpPr>
        <p:spPr>
          <a:xfrm>
            <a:off x="0" y="1803400"/>
            <a:ext cx="9144000" cy="4092575"/>
          </a:xfrm>
          <a:prstGeom prst="rect">
            <a:avLst/>
          </a:prstGeom>
        </p:spPr>
        <p:txBody>
          <a:bodyPr lIns="91425" tIns="91425" rIns="91425" bIns="91425" anchor="ctr"/>
          <a:lstStyle/>
          <a:p>
            <a:pPr marL="533400"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8009" y="1805270"/>
            <a:ext cx="265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1" descr="lapsverify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0" y="21336000"/>
            <a:ext cx="98679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 descr="lapsverify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5400" y="21488400"/>
            <a:ext cx="98679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lapsverify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7800" y="21640800"/>
            <a:ext cx="98679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lapsverify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0200" y="21793200"/>
            <a:ext cx="98679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 descr="lapsverify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2600" y="21945600"/>
            <a:ext cx="98679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 descr="lapsverify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0" y="22098000"/>
            <a:ext cx="98679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07519" y="5894187"/>
            <a:ext cx="1801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6EC737"/>
                </a:solidFill>
              </a:rPr>
              <a:t>Obs</a:t>
            </a:r>
            <a:r>
              <a:rPr lang="en-US" dirty="0">
                <a:solidFill>
                  <a:srgbClr val="6EC737"/>
                </a:solidFill>
              </a:rPr>
              <a:t> Cloud </a:t>
            </a:r>
            <a:r>
              <a:rPr lang="en-US" dirty="0" err="1">
                <a:solidFill>
                  <a:srgbClr val="6EC737"/>
                </a:solidFill>
              </a:rPr>
              <a:t>Frac</a:t>
            </a:r>
            <a:r>
              <a:rPr lang="en-US" dirty="0">
                <a:solidFill>
                  <a:srgbClr val="6EC737"/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07519" y="5459822"/>
            <a:ext cx="177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Sim</a:t>
            </a:r>
            <a:r>
              <a:rPr lang="en-US" dirty="0">
                <a:solidFill>
                  <a:srgbClr val="FF0000"/>
                </a:solidFill>
              </a:rPr>
              <a:t> Cloud </a:t>
            </a:r>
            <a:r>
              <a:rPr lang="en-US" dirty="0" err="1">
                <a:solidFill>
                  <a:srgbClr val="FF0000"/>
                </a:solidFill>
              </a:rPr>
              <a:t>Frac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12883" y="2823570"/>
            <a:ext cx="1018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Sim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Acc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33609" y="4529235"/>
            <a:ext cx="104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B70AF4"/>
                </a:solidFill>
              </a:rPr>
              <a:t>Rnd</a:t>
            </a:r>
            <a:r>
              <a:rPr lang="en-US" dirty="0">
                <a:solidFill>
                  <a:srgbClr val="B70AF4"/>
                </a:solidFill>
              </a:rPr>
              <a:t> </a:t>
            </a:r>
            <a:r>
              <a:rPr lang="en-US" dirty="0" err="1">
                <a:solidFill>
                  <a:srgbClr val="B70AF4"/>
                </a:solidFill>
              </a:rPr>
              <a:t>Acc</a:t>
            </a:r>
            <a:endParaRPr lang="en-US" dirty="0">
              <a:solidFill>
                <a:srgbClr val="B70AF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2930" y="506280"/>
            <a:ext cx="3214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Image 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>
                <a:solidFill>
                  <a:srgbClr val="008000"/>
                </a:solidFill>
              </a:rPr>
              <a:t>G</a:t>
            </a:r>
            <a:r>
              <a:rPr lang="en-US" dirty="0">
                <a:solidFill>
                  <a:srgbClr val="0000FF"/>
                </a:solidFill>
              </a:rPr>
              <a:t>B</a:t>
            </a:r>
            <a:r>
              <a:rPr lang="en-US" dirty="0">
                <a:solidFill>
                  <a:schemeClr val="bg2"/>
                </a:solidFill>
              </a:rPr>
              <a:t> Correlation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8414496" y="1495640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8433" name="Shape 214"/>
          <p:cNvSpPr txBox="1">
            <a:spLocks noGrp="1"/>
          </p:cNvSpPr>
          <p:nvPr>
            <p:ph type="ctrTitle"/>
          </p:nvPr>
        </p:nvSpPr>
        <p:spPr>
          <a:xfrm>
            <a:off x="251692" y="0"/>
            <a:ext cx="8326635" cy="490831"/>
          </a:xfrm>
          <a:effectLst/>
        </p:spPr>
        <p:txBody>
          <a:bodyPr/>
          <a:lstStyle>
            <a:lvl1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r>
              <a:rPr lang="en-US" sz="2800" b="1" dirty="0">
                <a:solidFill>
                  <a:srgbClr val="FF6600"/>
                </a:solidFill>
                <a:effectLst/>
                <a:latin typeface="Trebuchet MS" charset="0"/>
                <a:cs typeface="Trebuchet MS" charset="0"/>
                <a:sym typeface="Trebuchet MS" charset="0"/>
              </a:rPr>
              <a:t>Quantitative                                   Verification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85481" y="2658857"/>
            <a:ext cx="2267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2"/>
                </a:solidFill>
              </a:rPr>
              <a:t>Thresholded</a:t>
            </a:r>
            <a:r>
              <a:rPr lang="en-US" sz="2000" dirty="0">
                <a:solidFill>
                  <a:schemeClr val="bg2"/>
                </a:solidFill>
              </a:rPr>
              <a:t> Scores</a:t>
            </a:r>
          </a:p>
        </p:txBody>
      </p:sp>
    </p:spTree>
    <p:extLst>
      <p:ext uri="{BB962C8B-B14F-4D97-AF65-F5344CB8AC3E}">
        <p14:creationId xmlns:p14="http://schemas.microsoft.com/office/powerpoint/2010/main" val="3064729853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hape 214"/>
          <p:cNvSpPr txBox="1">
            <a:spLocks noGrp="1"/>
          </p:cNvSpPr>
          <p:nvPr>
            <p:ph type="ctrTitle"/>
          </p:nvPr>
        </p:nvSpPr>
        <p:spPr>
          <a:xfrm>
            <a:off x="414338" y="-86448"/>
            <a:ext cx="7385050" cy="725487"/>
          </a:xfrm>
        </p:spPr>
        <p:txBody>
          <a:bodyPr/>
          <a:lstStyle>
            <a:lvl1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r>
              <a:rPr lang="en-US" sz="3600" b="1" dirty="0">
                <a:solidFill>
                  <a:schemeClr val="tx1"/>
                </a:solidFill>
                <a:latin typeface="Trebuchet MS" charset="0"/>
                <a:cs typeface="Trebuchet MS" charset="0"/>
                <a:sym typeface="Trebuchet MS" charset="0"/>
              </a:rPr>
              <a:t>References </a:t>
            </a:r>
            <a:r>
              <a:rPr lang="en-US" sz="2800" b="1" dirty="0">
                <a:solidFill>
                  <a:schemeClr val="tx1"/>
                </a:solidFill>
                <a:latin typeface="Trebuchet MS" charset="0"/>
                <a:cs typeface="Trebuchet MS" charset="0"/>
                <a:sym typeface="Trebuchet MS" charset="0"/>
              </a:rPr>
              <a:t>(partial list)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0" y="2714625"/>
            <a:ext cx="9144000" cy="2882900"/>
          </a:xfrm>
          <a:prstGeom prst="rect">
            <a:avLst/>
          </a:prstGeom>
        </p:spPr>
        <p:txBody>
          <a:bodyPr lIns="91425" tIns="91425" rIns="91425" bIns="91425" anchor="ctr"/>
          <a:lstStyle/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defRPr/>
            </a:pPr>
            <a:endParaRPr lang="en-US" sz="24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defRPr/>
            </a:pPr>
            <a:endParaRPr lang="en-US" sz="24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defRPr/>
            </a:pPr>
            <a:endParaRPr lang="en-US" sz="24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defRPr/>
            </a:pPr>
            <a:endParaRPr lang="en-US" sz="24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defRPr/>
            </a:pPr>
            <a:endParaRPr lang="en-US" sz="24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defRPr/>
            </a:pPr>
            <a:endParaRPr lang="en-US" sz="24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533400"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533400"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700" y="713919"/>
            <a:ext cx="8389938" cy="35394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4"/>
                </a:solidFill>
                <a:cs typeface="Arial" charset="0"/>
              </a:rPr>
              <a:t>Albers S., J. McGinley, D. </a:t>
            </a:r>
            <a:r>
              <a:rPr lang="en-US" sz="1600" dirty="0" err="1">
                <a:solidFill>
                  <a:schemeClr val="accent4"/>
                </a:solidFill>
                <a:cs typeface="Arial" charset="0"/>
              </a:rPr>
              <a:t>Birkenheuer</a:t>
            </a:r>
            <a:r>
              <a:rPr lang="en-US" sz="1600" dirty="0">
                <a:solidFill>
                  <a:schemeClr val="accent4"/>
                </a:solidFill>
                <a:cs typeface="Arial" charset="0"/>
              </a:rPr>
              <a:t>, J. Smart 1996: The Local Analysis and Prediction System (LAPS): Analyses of clouds, precipitation, and temperature. </a:t>
            </a:r>
            <a:r>
              <a:rPr lang="en-US" sz="1600" i="1" dirty="0">
                <a:solidFill>
                  <a:schemeClr val="accent4"/>
                </a:solidFill>
                <a:cs typeface="Arial" charset="0"/>
              </a:rPr>
              <a:t>Weather and Forecasting</a:t>
            </a:r>
            <a:r>
              <a:rPr lang="en-US" sz="1600" dirty="0">
                <a:solidFill>
                  <a:schemeClr val="accent4"/>
                </a:solidFill>
                <a:cs typeface="Arial" charset="0"/>
              </a:rPr>
              <a:t>, </a:t>
            </a:r>
            <a:r>
              <a:rPr lang="en-US" sz="1600" b="1" dirty="0">
                <a:solidFill>
                  <a:schemeClr val="accent4"/>
                </a:solidFill>
                <a:cs typeface="Arial" charset="0"/>
              </a:rPr>
              <a:t>11</a:t>
            </a:r>
            <a:r>
              <a:rPr lang="en-US" sz="1600" dirty="0">
                <a:solidFill>
                  <a:schemeClr val="accent4"/>
                </a:solidFill>
                <a:cs typeface="Arial" charset="0"/>
              </a:rPr>
              <a:t>, 273-287.</a:t>
            </a:r>
          </a:p>
          <a:p>
            <a:pPr>
              <a:defRPr/>
            </a:pPr>
            <a:endParaRPr lang="en-US" sz="1600" dirty="0">
              <a:solidFill>
                <a:schemeClr val="accent4"/>
              </a:solidFill>
              <a:cs typeface="Arial" charset="0"/>
            </a:endParaRPr>
          </a:p>
          <a:p>
            <a:pPr>
              <a:defRPr/>
            </a:pPr>
            <a:r>
              <a:rPr lang="en-US" sz="1600" dirty="0">
                <a:solidFill>
                  <a:schemeClr val="accent4"/>
                </a:solidFill>
                <a:cs typeface="Arial" charset="0"/>
              </a:rPr>
              <a:t>Kaufman et. al., 1994: Size distribution and scattering phase function of aerosol particles retrieved from sky brightness measurements. Papers in Natural Resources, University of Nebraska, Lincoln.</a:t>
            </a:r>
          </a:p>
          <a:p>
            <a:pPr>
              <a:defRPr/>
            </a:pPr>
            <a:endParaRPr lang="en-US" sz="1600" dirty="0">
              <a:solidFill>
                <a:schemeClr val="accent4"/>
              </a:solidFill>
              <a:cs typeface="Arial" charset="0"/>
            </a:endParaRPr>
          </a:p>
          <a:p>
            <a:pPr>
              <a:defRPr/>
            </a:pPr>
            <a:r>
              <a:rPr lang="en-US" sz="1600" dirty="0" err="1">
                <a:solidFill>
                  <a:schemeClr val="accent4"/>
                </a:solidFill>
                <a:cs typeface="Arial" charset="0"/>
              </a:rPr>
              <a:t>Mishchenko</a:t>
            </a:r>
            <a:r>
              <a:rPr lang="en-US" sz="1600" dirty="0">
                <a:solidFill>
                  <a:schemeClr val="accent4"/>
                </a:solidFill>
                <a:cs typeface="Arial" charset="0"/>
              </a:rPr>
              <a:t>, M., </a:t>
            </a:r>
            <a:r>
              <a:rPr lang="en-US" sz="1600" dirty="0" err="1">
                <a:solidFill>
                  <a:schemeClr val="accent4"/>
                </a:solidFill>
                <a:cs typeface="Arial" charset="0"/>
              </a:rPr>
              <a:t>Rossow</a:t>
            </a:r>
            <a:r>
              <a:rPr lang="en-US" sz="1600" dirty="0">
                <a:solidFill>
                  <a:schemeClr val="accent4"/>
                </a:solidFill>
                <a:cs typeface="Arial" charset="0"/>
              </a:rPr>
              <a:t>, W.B., Macke, A., 1996: Sensitivity of cirrus albedo, bidirectional reflectance, and optical thickness retrieval accuracy to ice particle shape. </a:t>
            </a:r>
            <a:r>
              <a:rPr lang="en-US" sz="1600" i="1" dirty="0">
                <a:solidFill>
                  <a:schemeClr val="accent4"/>
                </a:solidFill>
                <a:cs typeface="Arial" charset="0"/>
              </a:rPr>
              <a:t>JGR</a:t>
            </a:r>
            <a:r>
              <a:rPr lang="en-US" sz="1600" dirty="0">
                <a:solidFill>
                  <a:schemeClr val="accent4"/>
                </a:solidFill>
                <a:cs typeface="Arial" charset="0"/>
              </a:rPr>
              <a:t>, </a:t>
            </a:r>
            <a:r>
              <a:rPr lang="en-US" sz="1600" b="1" dirty="0">
                <a:solidFill>
                  <a:schemeClr val="accent4"/>
                </a:solidFill>
                <a:cs typeface="Arial" charset="0"/>
              </a:rPr>
              <a:t>101</a:t>
            </a:r>
            <a:r>
              <a:rPr lang="en-US" sz="1600" dirty="0">
                <a:solidFill>
                  <a:schemeClr val="accent4"/>
                </a:solidFill>
                <a:cs typeface="Arial" charset="0"/>
              </a:rPr>
              <a:t>, 16973-16985</a:t>
            </a:r>
          </a:p>
          <a:p>
            <a:pPr>
              <a:defRPr/>
            </a:pPr>
            <a:endParaRPr lang="en-US" sz="1600" dirty="0">
              <a:solidFill>
                <a:schemeClr val="accent4"/>
              </a:solidFill>
              <a:cs typeface="Arial" charset="0"/>
            </a:endParaRPr>
          </a:p>
          <a:p>
            <a:pPr>
              <a:defRPr/>
            </a:pPr>
            <a:r>
              <a:rPr lang="en-US" sz="1600" dirty="0">
                <a:solidFill>
                  <a:schemeClr val="accent4"/>
                </a:solidFill>
                <a:cs typeface="Arial" charset="0"/>
              </a:rPr>
              <a:t>Stephens, G., 1978: Radiation Profiles in Extended Water Clouds. II: </a:t>
            </a:r>
          </a:p>
          <a:p>
            <a:pPr>
              <a:defRPr/>
            </a:pPr>
            <a:r>
              <a:rPr lang="en-US" sz="1600" dirty="0">
                <a:solidFill>
                  <a:schemeClr val="accent4"/>
                </a:solidFill>
                <a:cs typeface="Arial" charset="0"/>
              </a:rPr>
              <a:t>Parameterization Schemes. </a:t>
            </a:r>
            <a:r>
              <a:rPr lang="en-US" sz="1600" i="1" dirty="0">
                <a:solidFill>
                  <a:schemeClr val="accent4"/>
                </a:solidFill>
                <a:cs typeface="Arial" charset="0"/>
              </a:rPr>
              <a:t>J. Atmos. Sci. </a:t>
            </a:r>
            <a:r>
              <a:rPr lang="en-US" sz="1600" dirty="0">
                <a:solidFill>
                  <a:schemeClr val="accent4"/>
                </a:solidFill>
                <a:cs typeface="Arial" charset="0"/>
              </a:rPr>
              <a:t>, </a:t>
            </a:r>
            <a:r>
              <a:rPr lang="en-US" sz="1600" b="1" dirty="0">
                <a:solidFill>
                  <a:schemeClr val="accent4"/>
                </a:solidFill>
                <a:cs typeface="Arial" charset="0"/>
              </a:rPr>
              <a:t>35</a:t>
            </a:r>
            <a:r>
              <a:rPr lang="en-US" sz="1600" dirty="0">
                <a:solidFill>
                  <a:schemeClr val="accent4"/>
                </a:solidFill>
                <a:cs typeface="Arial" charset="0"/>
              </a:rPr>
              <a:t>, 2123-2132</a:t>
            </a:r>
          </a:p>
        </p:txBody>
      </p:sp>
      <p:sp>
        <p:nvSpPr>
          <p:cNvPr id="3" name="Rectangle 2"/>
          <p:cNvSpPr/>
          <p:nvPr/>
        </p:nvSpPr>
        <p:spPr>
          <a:xfrm>
            <a:off x="83433" y="4270393"/>
            <a:ext cx="8667737" cy="2554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" sz="2800" b="1" dirty="0"/>
              <a:t>All-sky </a:t>
            </a:r>
            <a:r>
              <a:rPr lang="en-US" sz="2800" b="1" dirty="0"/>
              <a:t>Real-time </a:t>
            </a:r>
            <a:r>
              <a:rPr lang="en" sz="2800" b="1" dirty="0"/>
              <a:t>Web page</a:t>
            </a:r>
          </a:p>
          <a:p>
            <a:pPr lvl="0" algn="ctr"/>
            <a:endParaRPr lang="en" sz="1200" dirty="0">
              <a:solidFill>
                <a:srgbClr val="00FF00"/>
              </a:solidFill>
            </a:endParaRPr>
          </a:p>
          <a:p>
            <a:pPr lvl="0" algn="just"/>
            <a:r>
              <a:rPr lang="en-US" sz="2400" u="sng" dirty="0">
                <a:solidFill>
                  <a:srgbClr val="FFFFFF"/>
                </a:solidFill>
                <a:hlinkClick r:id="rId3"/>
              </a:rPr>
              <a:t>                     </a:t>
            </a:r>
            <a:r>
              <a:rPr lang="en" sz="2400" u="sng" dirty="0">
                <a:solidFill>
                  <a:srgbClr val="FFFFFF"/>
                </a:solidFill>
                <a:hlinkClick r:id="rId3"/>
              </a:rPr>
              <a:t>http://laps.noaa.gov/allsky/allsky.cgi</a:t>
            </a:r>
            <a:endParaRPr lang="en-US" sz="2400" u="sng" dirty="0">
              <a:solidFill>
                <a:srgbClr val="FFFFFF"/>
              </a:solidFill>
            </a:endParaRPr>
          </a:p>
          <a:p>
            <a:pPr lvl="0" algn="just"/>
            <a:endParaRPr lang="en-US" sz="2400" u="sng" dirty="0">
              <a:solidFill>
                <a:srgbClr val="F1C232"/>
              </a:solidFill>
            </a:endParaRPr>
          </a:p>
          <a:p>
            <a:pPr lvl="0" algn="ctr"/>
            <a:r>
              <a:rPr lang="en-US" sz="2400" dirty="0">
                <a:solidFill>
                  <a:srgbClr val="F1C232"/>
                </a:solidFill>
              </a:rPr>
              <a:t> </a:t>
            </a:r>
            <a:r>
              <a:rPr lang="en-US" sz="2400" b="1" dirty="0">
                <a:solidFill>
                  <a:srgbClr val="F1C232"/>
                </a:solidFill>
              </a:rPr>
              <a:t>Four camera locations </a:t>
            </a:r>
            <a:r>
              <a:rPr lang="en-US" sz="2400" dirty="0">
                <a:solidFill>
                  <a:srgbClr val="F1C232"/>
                </a:solidFill>
              </a:rPr>
              <a:t>:</a:t>
            </a:r>
          </a:p>
          <a:p>
            <a:pPr lvl="0" algn="ctr"/>
            <a:r>
              <a:rPr lang="en-US" sz="2400" dirty="0">
                <a:solidFill>
                  <a:srgbClr val="F1C232"/>
                </a:solidFill>
              </a:rPr>
              <a:t>      DSRC, Longmont Astronomical Society</a:t>
            </a:r>
          </a:p>
          <a:p>
            <a:pPr lvl="0" algn="ctr"/>
            <a:r>
              <a:rPr lang="en-US" sz="2400" dirty="0">
                <a:solidFill>
                  <a:srgbClr val="F1C232"/>
                </a:solidFill>
              </a:rPr>
              <a:t>BAO Tower (Erie), Pikes Peak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4663200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1619305" y="0"/>
            <a:ext cx="5552915" cy="77807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-US" sz="3600" b="1" i="1" dirty="0">
                <a:solidFill>
                  <a:srgbClr val="FF6600"/>
                </a:solidFill>
                <a:latin typeface="Arial"/>
                <a:cs typeface="Arial"/>
              </a:rPr>
              <a:t>Future Directions</a:t>
            </a:r>
            <a:endParaRPr lang="en" sz="3600" b="1" i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222" name="Shape 222"/>
          <p:cNvSpPr txBox="1">
            <a:spLocks noGrp="1"/>
          </p:cNvSpPr>
          <p:nvPr>
            <p:ph type="subTitle" idx="1"/>
          </p:nvPr>
        </p:nvSpPr>
        <p:spPr>
          <a:xfrm>
            <a:off x="1082040" y="3230880"/>
            <a:ext cx="7035899" cy="925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223" name="Shape 223"/>
          <p:cNvSpPr txBox="1"/>
          <p:nvPr/>
        </p:nvSpPr>
        <p:spPr>
          <a:xfrm>
            <a:off x="0" y="1448306"/>
            <a:ext cx="9144000" cy="457645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38100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Improve ray-tracing techniques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Consider aerosols with direct cloud illumination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Explore Monte-Carlo algorithms</a:t>
            </a:r>
          </a:p>
          <a:p>
            <a:pPr marL="457200" lvl="0" indent="-38100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Improve scattering phase functions </a:t>
            </a:r>
          </a:p>
          <a:p>
            <a:pPr marL="457200" lvl="0" indent="-38100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Connect to microphysics packages and chemistry models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More detailed hydrometeor and aerosol info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Both for validation and for DA</a:t>
            </a:r>
            <a:endParaRPr lang="en" sz="20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Add IR cameras and visualizations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ASIVA IR camera used by ARM</a:t>
            </a:r>
          </a:p>
          <a:p>
            <a:pPr marL="457200" lvl="0" indent="-38100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Add polarization</a:t>
            </a: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-US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29717247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/>
        </p:nvSpPr>
        <p:spPr>
          <a:xfrm>
            <a:off x="0" y="1473003"/>
            <a:ext cx="9144000" cy="457645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pPr marL="457200" lvl="0" indent="-38100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More cameras, via NOAA’s observing systems?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Add to ASOS?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FAA camera networks (e.g. Alaska)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Airborne cameras?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CSTAR / AWIPS </a:t>
            </a:r>
          </a:p>
          <a:p>
            <a:pPr marL="457200" indent="-3810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latin typeface="Trebuchet MS"/>
                <a:ea typeface="Trebuchet MS"/>
                <a:cs typeface="Trebuchet MS"/>
                <a:sym typeface="Trebuchet MS"/>
              </a:rPr>
              <a:t>Data assimilation with </a:t>
            </a:r>
            <a:r>
              <a:rPr lang="en-US" sz="2400" b="1" dirty="0" err="1">
                <a:latin typeface="Trebuchet MS"/>
                <a:ea typeface="Trebuchet MS"/>
                <a:cs typeface="Trebuchet MS"/>
                <a:sym typeface="Trebuchet MS"/>
              </a:rPr>
              <a:t>variational</a:t>
            </a:r>
            <a:r>
              <a:rPr lang="en-US" sz="2400" b="1" dirty="0">
                <a:latin typeface="Trebuchet MS"/>
                <a:ea typeface="Trebuchet MS"/>
                <a:cs typeface="Trebuchet MS"/>
                <a:sym typeface="Trebuchet MS"/>
              </a:rPr>
              <a:t> cloud and GSI analysis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</a:rPr>
              <a:t>Efforts underway to use GSI cloud/hydrometeor analysis (used in HRRR/RAP) with all-sky forward model for </a:t>
            </a:r>
            <a:r>
              <a:rPr lang="en-US" sz="2000" b="1" dirty="0" err="1">
                <a:solidFill>
                  <a:srgbClr val="FFFF00"/>
                </a:solidFill>
              </a:rPr>
              <a:t>nowcasting</a:t>
            </a:r>
            <a:r>
              <a:rPr lang="en-US" sz="2000" b="1" dirty="0">
                <a:solidFill>
                  <a:srgbClr val="FFFF00"/>
                </a:solidFill>
              </a:rPr>
              <a:t>.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Use derived METAR, cloud mask, image correlation, or spectral radiances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Check </a:t>
            </a:r>
            <a:r>
              <a:rPr lang="en-US" sz="2000" b="1" dirty="0" err="1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applicabilty</a:t>
            </a: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of available RTMs</a:t>
            </a:r>
          </a:p>
          <a:p>
            <a:pPr marL="533400" lvl="1">
              <a:lnSpc>
                <a:spcPct val="150000"/>
              </a:lnSpc>
              <a:buClr>
                <a:schemeClr val="lt1"/>
              </a:buClr>
              <a:buSzPct val="100000"/>
            </a:pPr>
            <a:r>
              <a:rPr lang="en-US" sz="2000" b="1" i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</a:t>
            </a:r>
          </a:p>
          <a:p>
            <a:pPr marL="533400" lvl="1">
              <a:lnSpc>
                <a:spcPct val="150000"/>
              </a:lnSpc>
              <a:buClr>
                <a:schemeClr val="lt1"/>
              </a:buClr>
              <a:buSzPct val="100000"/>
            </a:pPr>
            <a:r>
              <a:rPr lang="en-US" sz="2000" b="1" i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 </a:t>
            </a:r>
            <a:endParaRPr lang="en-US" sz="3600" i="1" dirty="0">
              <a:solidFill>
                <a:srgbClr val="FFFF00"/>
              </a:solidFill>
              <a:latin typeface="Times New Roman"/>
              <a:ea typeface="Trebuchet MS"/>
              <a:cs typeface="Times New Roman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-US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1619305" y="84666"/>
            <a:ext cx="5552915" cy="77807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-US" sz="4000" b="1" i="1" dirty="0">
                <a:solidFill>
                  <a:srgbClr val="FF6600"/>
                </a:solidFill>
                <a:latin typeface="Arial"/>
                <a:cs typeface="Arial"/>
              </a:rPr>
              <a:t>Future Directions - II</a:t>
            </a:r>
            <a:endParaRPr lang="en" sz="4000" b="1" i="1" dirty="0">
              <a:solidFill>
                <a:srgbClr val="FF66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192219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im_cy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85845"/>
          </a:xfrm>
          <a:prstGeom prst="rect">
            <a:avLst/>
          </a:prstGeom>
        </p:spPr>
      </p:pic>
      <p:sp>
        <p:nvSpPr>
          <p:cNvPr id="18433" name="Shape 185"/>
          <p:cNvSpPr>
            <a:spLocks noGrp="1"/>
          </p:cNvSpPr>
          <p:nvPr>
            <p:ph type="ctrTitle"/>
          </p:nvPr>
        </p:nvSpPr>
        <p:spPr>
          <a:xfrm>
            <a:off x="221105" y="501778"/>
            <a:ext cx="8335962" cy="1884363"/>
          </a:xfrm>
        </p:spPr>
        <p:txBody>
          <a:bodyPr lIns="91425" tIns="45700" rIns="91425" bIns="45700"/>
          <a:lstStyle/>
          <a:p>
            <a:pPr lvl="1" algn="l" rtl="0">
              <a:spcBef>
                <a:spcPct val="0"/>
              </a:spcBef>
              <a:buSzPct val="25000"/>
            </a:pPr>
            <a:r>
              <a:rPr lang="en-US" sz="3600" i="1" dirty="0">
                <a:solidFill>
                  <a:srgbClr val="FFFF00"/>
                </a:solidFill>
                <a:latin typeface="Times New Roman"/>
                <a:ea typeface="Trebuchet MS"/>
                <a:cs typeface="Times New Roman"/>
                <a:sym typeface="Trebuchet MS"/>
              </a:rPr>
              <a:t>   </a:t>
            </a:r>
            <a:r>
              <a:rPr lang="en-US" sz="4400" i="1" dirty="0">
                <a:solidFill>
                  <a:srgbClr val="FFFF00"/>
                </a:solidFill>
                <a:latin typeface="Times New Roman"/>
                <a:ea typeface="Trebuchet MS"/>
                <a:cs typeface="Times New Roman"/>
                <a:sym typeface="Trebuchet MS"/>
              </a:rPr>
              <a:t>The sky is the limit</a:t>
            </a:r>
            <a:r>
              <a:rPr lang="en-US" sz="3600" i="1" dirty="0">
                <a:solidFill>
                  <a:srgbClr val="FFFF00"/>
                </a:solidFill>
                <a:latin typeface="Times New Roman"/>
                <a:ea typeface="Trebuchet MS"/>
                <a:cs typeface="Times New Roman"/>
                <a:sym typeface="Trebuchet MS"/>
              </a:rPr>
              <a:t>!</a:t>
            </a:r>
            <a:br>
              <a:rPr lang="en-US" sz="3600" i="1" dirty="0">
                <a:solidFill>
                  <a:srgbClr val="FFFF00"/>
                </a:solidFill>
                <a:latin typeface="Times New Roman"/>
                <a:ea typeface="Trebuchet MS"/>
                <a:cs typeface="Times New Roman"/>
                <a:sym typeface="Trebuchet MS"/>
              </a:rPr>
            </a:br>
            <a:endParaRPr lang="en-US" sz="3000" b="1" dirty="0">
              <a:solidFill>
                <a:srgbClr val="FFE530"/>
              </a:solidFill>
              <a:latin typeface="Verdana" charset="0"/>
              <a:ea typeface="ＭＳ Ｐゴシック" charset="0"/>
              <a:cs typeface="Verdana" charset="0"/>
              <a:sym typeface="Verdan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1105" y="6366688"/>
            <a:ext cx="869661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More info: </a:t>
            </a:r>
            <a:r>
              <a:rPr lang="en-US" b="1" kern="0" dirty="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https://</a:t>
            </a:r>
            <a:r>
              <a:rPr lang="en-US" b="1" kern="0" dirty="0" err="1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www.cira.colostate.edu</a:t>
            </a:r>
            <a:r>
              <a:rPr lang="en-US" b="1" kern="0" dirty="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/people/employee-list/</a:t>
            </a:r>
            <a:r>
              <a:rPr lang="en-US" b="1" kern="0" dirty="0" err="1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steve-albers</a:t>
            </a:r>
            <a:endParaRPr lang="en-US" b="1" kern="0" dirty="0">
              <a:solidFill>
                <a:srgbClr val="FF66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48880" y="5997356"/>
            <a:ext cx="7257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“Launch” into the stratosphere (40km up), 360</a:t>
            </a:r>
            <a:r>
              <a:rPr lang="en-US" baseline="30000" dirty="0"/>
              <a:t>o</a:t>
            </a:r>
            <a:r>
              <a:rPr lang="en-US" dirty="0"/>
              <a:t> spherical view</a:t>
            </a:r>
          </a:p>
        </p:txBody>
      </p:sp>
    </p:spTree>
    <p:extLst>
      <p:ext uri="{BB962C8B-B14F-4D97-AF65-F5344CB8AC3E}">
        <p14:creationId xmlns:p14="http://schemas.microsoft.com/office/powerpoint/2010/main" val="1118358626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3"/>
          <p:cNvSpPr txBox="1">
            <a:spLocks noChangeArrowheads="1"/>
          </p:cNvSpPr>
          <p:nvPr/>
        </p:nvSpPr>
        <p:spPr bwMode="auto">
          <a:xfrm>
            <a:off x="2681832" y="2251873"/>
            <a:ext cx="27091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Times New Roman" charset="0"/>
              <a:buNone/>
              <a:defRPr/>
            </a:pPr>
            <a:r>
              <a:rPr lang="en-US" sz="4000" b="1" dirty="0">
                <a:solidFill>
                  <a:srgbClr val="008000"/>
                </a:solidFill>
                <a:latin typeface="+mj-lt"/>
              </a:rPr>
              <a:t>Appendix I</a:t>
            </a:r>
          </a:p>
        </p:txBody>
      </p:sp>
      <p:sp>
        <p:nvSpPr>
          <p:cNvPr id="58371" name="TextBox 3"/>
          <p:cNvSpPr txBox="1">
            <a:spLocks noChangeArrowheads="1"/>
          </p:cNvSpPr>
          <p:nvPr/>
        </p:nvSpPr>
        <p:spPr bwMode="auto">
          <a:xfrm>
            <a:off x="76200" y="4419600"/>
            <a:ext cx="311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endParaRPr lang="en-US" sz="280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837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FEF845D-9074-D14A-868C-75FE75FE720E}" type="slidenum">
              <a:rPr lang="en-US" sz="1200">
                <a:solidFill>
                  <a:srgbClr val="898989"/>
                </a:solidFill>
              </a:rPr>
              <a:pPr eaLnBrk="1" hangingPunct="1"/>
              <a:t>65</a:t>
            </a:fld>
            <a:endParaRPr 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eaLnBrk="1" hangingPunct="1"/>
            <a:r>
              <a:rPr lang="en-US" altLang="zh-TW" sz="4000" dirty="0" err="1">
                <a:latin typeface="Calibri" charset="0"/>
                <a:ea typeface="新細明體" charset="0"/>
                <a:cs typeface="新細明體" charset="0"/>
              </a:rPr>
              <a:t>Variational</a:t>
            </a:r>
            <a:r>
              <a:rPr lang="en-US" altLang="zh-TW" sz="4000" dirty="0">
                <a:latin typeface="Calibri" charset="0"/>
                <a:ea typeface="新細明體" charset="0"/>
                <a:cs typeface="新細明體" charset="0"/>
              </a:rPr>
              <a:t> Cloud Strategies</a:t>
            </a:r>
          </a:p>
        </p:txBody>
      </p:sp>
      <p:sp>
        <p:nvSpPr>
          <p:cNvPr id="63496" name="TextBox 13"/>
          <p:cNvSpPr txBox="1">
            <a:spLocks noChangeArrowheads="1"/>
          </p:cNvSpPr>
          <p:nvPr/>
        </p:nvSpPr>
        <p:spPr bwMode="auto">
          <a:xfrm>
            <a:off x="225946" y="4216661"/>
            <a:ext cx="2527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en-US" altLang="zh-TW" dirty="0">
                <a:solidFill>
                  <a:srgbClr val="FFFF00"/>
                </a:solidFill>
                <a:ea typeface="Times New Roman" charset="0"/>
                <a:cs typeface="Times New Roman" charset="0"/>
              </a:rPr>
              <a:t>Water Vapor RH &amp; Q</a:t>
            </a:r>
          </a:p>
          <a:p>
            <a:pPr algn="ctr">
              <a:buClrTx/>
              <a:buSzTx/>
              <a:buFontTx/>
              <a:buNone/>
            </a:pPr>
            <a:r>
              <a:rPr lang="en-US" altLang="zh-TW" sz="1800" dirty="0">
                <a:solidFill>
                  <a:srgbClr val="FFFF00"/>
                </a:solidFill>
                <a:ea typeface="Times New Roman" charset="0"/>
                <a:cs typeface="Times New Roman" charset="0"/>
              </a:rPr>
              <a:t>Saturation Q</a:t>
            </a:r>
          </a:p>
        </p:txBody>
      </p:sp>
      <p:grpSp>
        <p:nvGrpSpPr>
          <p:cNvPr id="63499" name="Group 23"/>
          <p:cNvGrpSpPr>
            <a:grpSpLocks/>
          </p:cNvGrpSpPr>
          <p:nvPr/>
        </p:nvGrpSpPr>
        <p:grpSpPr bwMode="auto">
          <a:xfrm rot="6659533">
            <a:off x="3090639" y="3162180"/>
            <a:ext cx="2467294" cy="241300"/>
            <a:chOff x="2604962" y="79856"/>
            <a:chExt cx="501833" cy="587050"/>
          </a:xfrm>
        </p:grpSpPr>
        <p:sp>
          <p:nvSpPr>
            <p:cNvPr id="16" name="Right Arrow 15"/>
            <p:cNvSpPr/>
            <p:nvPr/>
          </p:nvSpPr>
          <p:spPr>
            <a:xfrm>
              <a:off x="2604962" y="79856"/>
              <a:ext cx="501833" cy="58705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ight Arrow 4"/>
            <p:cNvSpPr/>
            <p:nvPr/>
          </p:nvSpPr>
          <p:spPr>
            <a:xfrm>
              <a:off x="2596932" y="230478"/>
              <a:ext cx="351284" cy="3514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11125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lang="en-US" sz="25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3500" name="TextBox 1"/>
          <p:cNvSpPr txBox="1">
            <a:spLocks noChangeArrowheads="1"/>
          </p:cNvSpPr>
          <p:nvPr/>
        </p:nvSpPr>
        <p:spPr bwMode="auto">
          <a:xfrm>
            <a:off x="1004299" y="1295400"/>
            <a:ext cx="18174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chemeClr val="tx1"/>
                </a:solidFill>
              </a:rPr>
              <a:t>Constraints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63501" name="TextBox 2"/>
          <p:cNvSpPr txBox="1">
            <a:spLocks noChangeArrowheads="1"/>
          </p:cNvSpPr>
          <p:nvPr/>
        </p:nvSpPr>
        <p:spPr bwMode="auto">
          <a:xfrm>
            <a:off x="4186587" y="1066800"/>
            <a:ext cx="40045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Choose Object / </a:t>
            </a:r>
            <a:r>
              <a:rPr lang="en-US" sz="2400" dirty="0" err="1">
                <a:solidFill>
                  <a:srgbClr val="FFFF00"/>
                </a:solidFill>
              </a:rPr>
              <a:t>Fwd</a:t>
            </a:r>
            <a:r>
              <a:rPr lang="en-US" sz="2400" dirty="0">
                <a:solidFill>
                  <a:srgbClr val="FFFF00"/>
                </a:solidFill>
              </a:rPr>
              <a:t> Model for Satellite / Radar </a:t>
            </a:r>
            <a:r>
              <a:rPr lang="en-US" sz="2400" dirty="0" err="1">
                <a:solidFill>
                  <a:srgbClr val="FFFF00"/>
                </a:solidFill>
              </a:rPr>
              <a:t>Obs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63502" name="TextBox 3"/>
          <p:cNvSpPr txBox="1">
            <a:spLocks noChangeArrowheads="1"/>
          </p:cNvSpPr>
          <p:nvPr/>
        </p:nvSpPr>
        <p:spPr bwMode="auto">
          <a:xfrm>
            <a:off x="2189431" y="4613929"/>
            <a:ext cx="226595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6600"/>
                </a:solidFill>
              </a:rPr>
              <a:t>Cloud Tau, LWP, Aerosol Retrievals </a:t>
            </a:r>
          </a:p>
          <a:p>
            <a:pPr algn="ctr"/>
            <a:r>
              <a:rPr lang="en-US" sz="2000" dirty="0">
                <a:solidFill>
                  <a:srgbClr val="FF6600"/>
                </a:solidFill>
              </a:rPr>
              <a:t>(e.g. CLAVR-x)</a:t>
            </a:r>
          </a:p>
        </p:txBody>
      </p:sp>
      <p:grpSp>
        <p:nvGrpSpPr>
          <p:cNvPr id="18" name="Group 23"/>
          <p:cNvGrpSpPr>
            <a:grpSpLocks/>
          </p:cNvGrpSpPr>
          <p:nvPr/>
        </p:nvGrpSpPr>
        <p:grpSpPr bwMode="auto">
          <a:xfrm rot="6019470">
            <a:off x="4138584" y="3286301"/>
            <a:ext cx="2363635" cy="241300"/>
            <a:chOff x="2604962" y="79856"/>
            <a:chExt cx="501833" cy="587050"/>
          </a:xfrm>
        </p:grpSpPr>
        <p:sp>
          <p:nvSpPr>
            <p:cNvPr id="19" name="Right Arrow 18"/>
            <p:cNvSpPr/>
            <p:nvPr/>
          </p:nvSpPr>
          <p:spPr>
            <a:xfrm>
              <a:off x="2604962" y="79856"/>
              <a:ext cx="501833" cy="58705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ight Arrow 4"/>
            <p:cNvSpPr/>
            <p:nvPr/>
          </p:nvSpPr>
          <p:spPr>
            <a:xfrm>
              <a:off x="2596932" y="230478"/>
              <a:ext cx="351284" cy="3514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11125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lang="en-US" sz="25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" name="Group 23"/>
          <p:cNvGrpSpPr>
            <a:grpSpLocks/>
          </p:cNvGrpSpPr>
          <p:nvPr/>
        </p:nvGrpSpPr>
        <p:grpSpPr bwMode="auto">
          <a:xfrm rot="5234432">
            <a:off x="5190786" y="3293068"/>
            <a:ext cx="2350330" cy="241300"/>
            <a:chOff x="2604962" y="79856"/>
            <a:chExt cx="501833" cy="587050"/>
          </a:xfrm>
        </p:grpSpPr>
        <p:sp>
          <p:nvSpPr>
            <p:cNvPr id="22" name="Right Arrow 21"/>
            <p:cNvSpPr/>
            <p:nvPr/>
          </p:nvSpPr>
          <p:spPr>
            <a:xfrm>
              <a:off x="2604962" y="79856"/>
              <a:ext cx="501833" cy="58705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ight Arrow 4"/>
            <p:cNvSpPr/>
            <p:nvPr/>
          </p:nvSpPr>
          <p:spPr>
            <a:xfrm>
              <a:off x="2596932" y="230478"/>
              <a:ext cx="351284" cy="3514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11125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lang="en-US" sz="25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 rot="4489465">
            <a:off x="6120449" y="3182525"/>
            <a:ext cx="2420758" cy="254866"/>
            <a:chOff x="2584591" y="79852"/>
            <a:chExt cx="522204" cy="587050"/>
          </a:xfrm>
        </p:grpSpPr>
        <p:sp>
          <p:nvSpPr>
            <p:cNvPr id="25" name="Right Arrow 24"/>
            <p:cNvSpPr/>
            <p:nvPr/>
          </p:nvSpPr>
          <p:spPr>
            <a:xfrm>
              <a:off x="2584591" y="79852"/>
              <a:ext cx="522204" cy="58705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ight Arrow 4"/>
            <p:cNvSpPr/>
            <p:nvPr/>
          </p:nvSpPr>
          <p:spPr>
            <a:xfrm>
              <a:off x="2596932" y="230478"/>
              <a:ext cx="351284" cy="3514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11125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lang="en-US" sz="25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4455388" y="4625292"/>
            <a:ext cx="14666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6600"/>
                </a:solidFill>
              </a:rPr>
              <a:t>IR B-temp</a:t>
            </a:r>
          </a:p>
          <a:p>
            <a:pPr algn="ctr"/>
            <a:r>
              <a:rPr lang="en-US" sz="2000" dirty="0">
                <a:solidFill>
                  <a:srgbClr val="FF6600"/>
                </a:solidFill>
              </a:rPr>
              <a:t>VIS Albedo</a:t>
            </a:r>
          </a:p>
        </p:txBody>
      </p:sp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5990628" y="4835363"/>
            <a:ext cx="9207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6600"/>
                </a:solidFill>
              </a:rPr>
              <a:t>CRTM</a:t>
            </a:r>
          </a:p>
        </p:txBody>
      </p: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6911423" y="4669239"/>
            <a:ext cx="21665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6600"/>
                </a:solidFill>
              </a:rPr>
              <a:t>Goddard Satellite </a:t>
            </a:r>
          </a:p>
          <a:p>
            <a:pPr algn="ctr"/>
            <a:r>
              <a:rPr lang="en-US" sz="2000" dirty="0">
                <a:solidFill>
                  <a:srgbClr val="FF6600"/>
                </a:solidFill>
              </a:rPr>
              <a:t>Simulator</a:t>
            </a:r>
          </a:p>
        </p:txBody>
      </p:sp>
      <p:grpSp>
        <p:nvGrpSpPr>
          <p:cNvPr id="30" name="Group 23"/>
          <p:cNvGrpSpPr>
            <a:grpSpLocks/>
          </p:cNvGrpSpPr>
          <p:nvPr/>
        </p:nvGrpSpPr>
        <p:grpSpPr bwMode="auto">
          <a:xfrm rot="5810569">
            <a:off x="581797" y="2913189"/>
            <a:ext cx="2193892" cy="241300"/>
            <a:chOff x="2604962" y="79856"/>
            <a:chExt cx="501833" cy="587050"/>
          </a:xfrm>
        </p:grpSpPr>
        <p:sp>
          <p:nvSpPr>
            <p:cNvPr id="31" name="Right Arrow 30"/>
            <p:cNvSpPr/>
            <p:nvPr/>
          </p:nvSpPr>
          <p:spPr>
            <a:xfrm>
              <a:off x="2604962" y="79856"/>
              <a:ext cx="501833" cy="58705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ight Arrow 4"/>
            <p:cNvSpPr/>
            <p:nvPr/>
          </p:nvSpPr>
          <p:spPr>
            <a:xfrm>
              <a:off x="2596932" y="230478"/>
              <a:ext cx="351284" cy="3514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11125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lang="en-US" sz="25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590179" y="3255450"/>
            <a:ext cx="58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FDFF"/>
                </a:solidFill>
              </a:rPr>
              <a:t>OR</a:t>
            </a:r>
          </a:p>
        </p:txBody>
      </p:sp>
      <p:sp>
        <p:nvSpPr>
          <p:cNvPr id="3" name="Rectangle 2"/>
          <p:cNvSpPr/>
          <p:nvPr/>
        </p:nvSpPr>
        <p:spPr>
          <a:xfrm>
            <a:off x="4455388" y="3254275"/>
            <a:ext cx="585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FDFF"/>
                </a:solidFill>
              </a:rPr>
              <a:t>OR</a:t>
            </a:r>
          </a:p>
        </p:txBody>
      </p:sp>
      <p:sp>
        <p:nvSpPr>
          <p:cNvPr id="4" name="Rectangle 3"/>
          <p:cNvSpPr/>
          <p:nvPr/>
        </p:nvSpPr>
        <p:spPr>
          <a:xfrm>
            <a:off x="6576930" y="3258741"/>
            <a:ext cx="585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FDFF"/>
                </a:solidFill>
              </a:rPr>
              <a:t>OR</a:t>
            </a:r>
          </a:p>
        </p:txBody>
      </p:sp>
      <p:sp>
        <p:nvSpPr>
          <p:cNvPr id="5" name="Plus 4"/>
          <p:cNvSpPr/>
          <p:nvPr/>
        </p:nvSpPr>
        <p:spPr>
          <a:xfrm>
            <a:off x="2687980" y="2972892"/>
            <a:ext cx="654465" cy="637417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13"/>
          <p:cNvSpPr txBox="1">
            <a:spLocks noChangeArrowheads="1"/>
          </p:cNvSpPr>
          <p:nvPr/>
        </p:nvSpPr>
        <p:spPr bwMode="auto">
          <a:xfrm rot="16662211">
            <a:off x="82261" y="2881313"/>
            <a:ext cx="252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en-US" altLang="zh-TW" dirty="0">
                <a:solidFill>
                  <a:srgbClr val="FFFF00"/>
                </a:solidFill>
                <a:ea typeface="Times New Roman" charset="0"/>
                <a:cs typeface="Times New Roman" charset="0"/>
              </a:rPr>
              <a:t>Physical</a:t>
            </a:r>
          </a:p>
        </p:txBody>
      </p:sp>
      <p:sp>
        <p:nvSpPr>
          <p:cNvPr id="34" name="TextBox 13"/>
          <p:cNvSpPr txBox="1">
            <a:spLocks noChangeArrowheads="1"/>
          </p:cNvSpPr>
          <p:nvPr/>
        </p:nvSpPr>
        <p:spPr bwMode="auto">
          <a:xfrm rot="16606472">
            <a:off x="768306" y="2905368"/>
            <a:ext cx="252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en-US" altLang="zh-TW" dirty="0">
                <a:solidFill>
                  <a:srgbClr val="FFFF00"/>
                </a:solidFill>
                <a:ea typeface="Times New Roman" charset="0"/>
                <a:cs typeface="Times New Roman" charset="0"/>
              </a:rPr>
              <a:t>Statistical</a:t>
            </a:r>
          </a:p>
        </p:txBody>
      </p:sp>
    </p:spTree>
    <p:extLst>
      <p:ext uri="{BB962C8B-B14F-4D97-AF65-F5344CB8AC3E}">
        <p14:creationId xmlns:p14="http://schemas.microsoft.com/office/powerpoint/2010/main" val="30631113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89" name="Object 599"/>
          <p:cNvGraphicFramePr>
            <a:graphicFrameLocks noChangeAspect="1"/>
          </p:cNvGraphicFramePr>
          <p:nvPr/>
        </p:nvGraphicFramePr>
        <p:xfrm>
          <a:off x="71438" y="2057400"/>
          <a:ext cx="9017000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4" name="Document" r:id="rId4" imgW="5486198" imgH="431784" progId="Word.Document.12">
                  <p:embed/>
                </p:oleObj>
              </mc:Choice>
              <mc:Fallback>
                <p:oleObj name="Document" r:id="rId4" imgW="5486198" imgH="431784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2057400"/>
                        <a:ext cx="9017000" cy="81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eaLnBrk="1" hangingPunct="1"/>
            <a:r>
              <a:rPr lang="en-US" altLang="zh-TW" sz="4000" dirty="0" err="1">
                <a:latin typeface="Calibri" charset="0"/>
                <a:ea typeface="新細明體" charset="0"/>
                <a:cs typeface="新細明體" charset="0"/>
              </a:rPr>
              <a:t>Variational</a:t>
            </a:r>
            <a:r>
              <a:rPr lang="en-US" altLang="zh-TW" sz="4000" dirty="0">
                <a:latin typeface="Calibri" charset="0"/>
                <a:ea typeface="新細明體" charset="0"/>
                <a:cs typeface="新細明體" charset="0"/>
              </a:rPr>
              <a:t> Cloud Observation Operator</a:t>
            </a:r>
          </a:p>
        </p:txBody>
      </p:sp>
      <p:graphicFrame>
        <p:nvGraphicFramePr>
          <p:cNvPr id="63491" name="Object 600"/>
          <p:cNvGraphicFramePr>
            <a:graphicFrameLocks noChangeAspect="1"/>
          </p:cNvGraphicFramePr>
          <p:nvPr/>
        </p:nvGraphicFramePr>
        <p:xfrm>
          <a:off x="-1898650" y="4114800"/>
          <a:ext cx="7396163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5" name="Document" r:id="rId6" imgW="5486198" imgH="342887" progId="Word.Document.12">
                  <p:embed/>
                </p:oleObj>
              </mc:Choice>
              <mc:Fallback>
                <p:oleObj name="Document" r:id="rId6" imgW="5486198" imgH="342887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98650" y="4114800"/>
                        <a:ext cx="7396163" cy="77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2" name="Object 601"/>
          <p:cNvGraphicFramePr>
            <a:graphicFrameLocks noChangeAspect="1"/>
          </p:cNvGraphicFramePr>
          <p:nvPr/>
        </p:nvGraphicFramePr>
        <p:xfrm>
          <a:off x="-1816100" y="4984750"/>
          <a:ext cx="7313613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6" name="Document" r:id="rId8" imgW="5486198" imgH="342887" progId="Word.Document.12">
                  <p:embed/>
                </p:oleObj>
              </mc:Choice>
              <mc:Fallback>
                <p:oleObj name="Document" r:id="rId8" imgW="5486198" imgH="342887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16100" y="4984750"/>
                        <a:ext cx="7313613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3" name="Object 602"/>
          <p:cNvGraphicFramePr>
            <a:graphicFrameLocks noChangeAspect="1"/>
          </p:cNvGraphicFramePr>
          <p:nvPr/>
        </p:nvGraphicFramePr>
        <p:xfrm>
          <a:off x="3044825" y="4114800"/>
          <a:ext cx="8461375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7" name="Document" r:id="rId10" imgW="5486198" imgH="342887" progId="Word.Document.12">
                  <p:embed/>
                </p:oleObj>
              </mc:Choice>
              <mc:Fallback>
                <p:oleObj name="Document" r:id="rId10" imgW="5486198" imgH="342887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4825" y="4114800"/>
                        <a:ext cx="8461375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4" name="Object 603"/>
          <p:cNvGraphicFramePr>
            <a:graphicFrameLocks noChangeAspect="1"/>
          </p:cNvGraphicFramePr>
          <p:nvPr/>
        </p:nvGraphicFramePr>
        <p:xfrm>
          <a:off x="3235325" y="5029200"/>
          <a:ext cx="8270875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8" name="Document" r:id="rId12" imgW="5486198" imgH="342887" progId="Word.Document.12">
                  <p:embed/>
                </p:oleObj>
              </mc:Choice>
              <mc:Fallback>
                <p:oleObj name="Document" r:id="rId12" imgW="5486198" imgH="342887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325" y="5029200"/>
                        <a:ext cx="8270875" cy="73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5" name="Object 604"/>
          <p:cNvGraphicFramePr>
            <a:graphicFrameLocks noChangeAspect="1"/>
          </p:cNvGraphicFramePr>
          <p:nvPr/>
        </p:nvGraphicFramePr>
        <p:xfrm>
          <a:off x="3235325" y="5878513"/>
          <a:ext cx="820102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9" name="Document" r:id="rId14" imgW="5486198" imgH="342887" progId="Word.Document.12">
                  <p:embed/>
                </p:oleObj>
              </mc:Choice>
              <mc:Fallback>
                <p:oleObj name="Document" r:id="rId14" imgW="5486198" imgH="342887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325" y="5878513"/>
                        <a:ext cx="8201025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6" name="TextBox 13"/>
          <p:cNvSpPr txBox="1">
            <a:spLocks noChangeArrowheads="1"/>
          </p:cNvSpPr>
          <p:nvPr/>
        </p:nvSpPr>
        <p:spPr bwMode="auto">
          <a:xfrm>
            <a:off x="1371600" y="6238899"/>
            <a:ext cx="2527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US" altLang="zh-TW" sz="1800" dirty="0">
                <a:solidFill>
                  <a:srgbClr val="FFFF00"/>
                </a:solidFill>
                <a:ea typeface="Times New Roman" charset="0"/>
                <a:cs typeface="Times New Roman" charset="0"/>
              </a:rPr>
              <a:t>effective  particle radius</a:t>
            </a:r>
          </a:p>
        </p:txBody>
      </p:sp>
      <p:graphicFrame>
        <p:nvGraphicFramePr>
          <p:cNvPr id="15" name="Diagram 14"/>
          <p:cNvGraphicFramePr/>
          <p:nvPr/>
        </p:nvGraphicFramePr>
        <p:xfrm>
          <a:off x="1752600" y="5791200"/>
          <a:ext cx="2162959" cy="454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63498" name="TextBox 1"/>
          <p:cNvSpPr txBox="1">
            <a:spLocks noChangeArrowheads="1"/>
          </p:cNvSpPr>
          <p:nvPr/>
        </p:nvSpPr>
        <p:spPr bwMode="auto">
          <a:xfrm>
            <a:off x="8132763" y="3124200"/>
            <a:ext cx="1011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US" altLang="zh-TW" sz="1800" dirty="0">
                <a:solidFill>
                  <a:srgbClr val="000000"/>
                </a:solidFill>
                <a:latin typeface="Calibri" charset="0"/>
                <a:ea typeface="新細明體" charset="0"/>
                <a:cs typeface="新細明體" charset="0"/>
              </a:rPr>
              <a:t>Units: m</a:t>
            </a:r>
          </a:p>
        </p:txBody>
      </p:sp>
      <p:grpSp>
        <p:nvGrpSpPr>
          <p:cNvPr id="63499" name="Group 23"/>
          <p:cNvGrpSpPr>
            <a:grpSpLocks/>
          </p:cNvGrpSpPr>
          <p:nvPr/>
        </p:nvGrpSpPr>
        <p:grpSpPr bwMode="auto">
          <a:xfrm rot="5400000">
            <a:off x="8488362" y="2744788"/>
            <a:ext cx="396875" cy="241300"/>
            <a:chOff x="2604962" y="79856"/>
            <a:chExt cx="501833" cy="587050"/>
          </a:xfrm>
        </p:grpSpPr>
        <p:sp>
          <p:nvSpPr>
            <p:cNvPr id="16" name="Right Arrow 15"/>
            <p:cNvSpPr/>
            <p:nvPr/>
          </p:nvSpPr>
          <p:spPr>
            <a:xfrm>
              <a:off x="2604962" y="79856"/>
              <a:ext cx="501833" cy="58705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ight Arrow 4"/>
            <p:cNvSpPr/>
            <p:nvPr/>
          </p:nvSpPr>
          <p:spPr>
            <a:xfrm>
              <a:off x="2596932" y="230478"/>
              <a:ext cx="351284" cy="3514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11125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lang="en-US" sz="25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3500" name="TextBox 1"/>
          <p:cNvSpPr txBox="1">
            <a:spLocks noChangeArrowheads="1"/>
          </p:cNvSpPr>
          <p:nvPr/>
        </p:nvSpPr>
        <p:spPr bwMode="auto">
          <a:xfrm>
            <a:off x="381000" y="1295400"/>
            <a:ext cx="49502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tx1"/>
                </a:solidFill>
              </a:rPr>
              <a:t>Cloud optical depth </a:t>
            </a:r>
            <a:r>
              <a:rPr lang="en-US" sz="2400" dirty="0">
                <a:solidFill>
                  <a:srgbClr val="FFFF00"/>
                </a:solidFill>
              </a:rPr>
              <a:t>(satellite retrieval)</a:t>
            </a:r>
            <a:r>
              <a:rPr lang="en-US" sz="2400" i="1" dirty="0">
                <a:solidFill>
                  <a:srgbClr val="FFFF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=</a:t>
            </a:r>
          </a:p>
        </p:txBody>
      </p:sp>
      <p:sp>
        <p:nvSpPr>
          <p:cNvPr id="63501" name="TextBox 2"/>
          <p:cNvSpPr txBox="1">
            <a:spLocks noChangeArrowheads="1"/>
          </p:cNvSpPr>
          <p:nvPr/>
        </p:nvSpPr>
        <p:spPr bwMode="auto">
          <a:xfrm>
            <a:off x="692150" y="3043238"/>
            <a:ext cx="73088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hydrometeor water content analyzed as control variables</a:t>
            </a:r>
            <a:r>
              <a:rPr lang="en-US" sz="2400" dirty="0">
                <a:solidFill>
                  <a:srgbClr val="3366FF"/>
                </a:solidFill>
              </a:rPr>
              <a:t> </a:t>
            </a:r>
          </a:p>
        </p:txBody>
      </p:sp>
      <p:sp>
        <p:nvSpPr>
          <p:cNvPr id="63502" name="TextBox 3"/>
          <p:cNvSpPr txBox="1">
            <a:spLocks noChangeArrowheads="1"/>
          </p:cNvSpPr>
          <p:nvPr/>
        </p:nvSpPr>
        <p:spPr bwMode="auto">
          <a:xfrm>
            <a:off x="3115355" y="4537416"/>
            <a:ext cx="30069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6600"/>
                </a:solidFill>
              </a:rPr>
              <a:t>constants account for </a:t>
            </a:r>
          </a:p>
          <a:p>
            <a:pPr algn="ctr"/>
            <a:r>
              <a:rPr lang="en-US" sz="2000" dirty="0">
                <a:solidFill>
                  <a:srgbClr val="FF6600"/>
                </a:solidFill>
              </a:rPr>
              <a:t>scattering cross-sections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74214" y="964460"/>
            <a:ext cx="262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FDFF"/>
                </a:solidFill>
              </a:rPr>
              <a:t>Courtesy </a:t>
            </a:r>
            <a:r>
              <a:rPr lang="en-US" i="1" dirty="0" err="1">
                <a:solidFill>
                  <a:srgbClr val="00FDFF"/>
                </a:solidFill>
              </a:rPr>
              <a:t>Juxiang</a:t>
            </a:r>
            <a:r>
              <a:rPr lang="en-US" i="1" dirty="0">
                <a:solidFill>
                  <a:srgbClr val="00FDFF"/>
                </a:solidFill>
              </a:rPr>
              <a:t> </a:t>
            </a:r>
            <a:r>
              <a:rPr lang="en-US" i="1" dirty="0" err="1">
                <a:solidFill>
                  <a:srgbClr val="00FDFF"/>
                </a:solidFill>
              </a:rPr>
              <a:t>Peng</a:t>
            </a:r>
            <a:endParaRPr lang="en-US" i="1" dirty="0">
              <a:solidFill>
                <a:srgbClr val="00FDFF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err="1">
                <a:ea typeface="+mj-ea"/>
                <a:cs typeface="+mj-cs"/>
              </a:rPr>
              <a:t>Variational</a:t>
            </a:r>
            <a:r>
              <a:rPr lang="en-US" sz="3600" dirty="0">
                <a:ea typeface="+mj-ea"/>
                <a:cs typeface="+mj-cs"/>
              </a:rPr>
              <a:t> impact on Cloud Ice Content</a:t>
            </a:r>
            <a:br>
              <a:rPr lang="en-US" dirty="0">
                <a:ea typeface="+mj-ea"/>
                <a:cs typeface="+mj-cs"/>
              </a:rPr>
            </a:br>
            <a:r>
              <a:rPr lang="en-US" sz="2200" dirty="0">
                <a:ea typeface="+mj-ea"/>
                <a:cs typeface="+mj-cs"/>
              </a:rPr>
              <a:t>at 225mb  Sept. 13, 2013 1500UTC</a:t>
            </a:r>
          </a:p>
        </p:txBody>
      </p:sp>
      <p:pic>
        <p:nvPicPr>
          <p:cNvPr id="65538" name="Picture 2" descr="Screen Shot 2014-05-05 at 11.05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1392238"/>
            <a:ext cx="4694238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4" descr="Screen Shot 2014-05-05 at 11.40.3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1393825"/>
            <a:ext cx="47910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Box 5"/>
          <p:cNvSpPr txBox="1">
            <a:spLocks noChangeArrowheads="1"/>
          </p:cNvSpPr>
          <p:nvPr/>
        </p:nvSpPr>
        <p:spPr bwMode="auto">
          <a:xfrm>
            <a:off x="5486400" y="6019800"/>
            <a:ext cx="2347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US" altLang="zh-TW" sz="1800" dirty="0" err="1">
                <a:solidFill>
                  <a:srgbClr val="FFFF00"/>
                </a:solidFill>
                <a:latin typeface="Calibri" charset="0"/>
                <a:ea typeface="新細明體" charset="0"/>
                <a:cs typeface="新細明體" charset="0"/>
              </a:rPr>
              <a:t>vLAPS</a:t>
            </a:r>
            <a:r>
              <a:rPr lang="en-US" altLang="zh-TW" sz="1800" dirty="0">
                <a:solidFill>
                  <a:srgbClr val="FFFF00"/>
                </a:solidFill>
                <a:latin typeface="Calibri" charset="0"/>
                <a:ea typeface="新細明體" charset="0"/>
                <a:cs typeface="新細明體" charset="0"/>
              </a:rPr>
              <a:t> + non-</a:t>
            </a:r>
            <a:r>
              <a:rPr lang="en-US" altLang="zh-TW" sz="1800" dirty="0" err="1">
                <a:solidFill>
                  <a:srgbClr val="FFFF00"/>
                </a:solidFill>
                <a:latin typeface="Calibri" charset="0"/>
                <a:ea typeface="新細明體" charset="0"/>
                <a:cs typeface="新細明體" charset="0"/>
              </a:rPr>
              <a:t>var</a:t>
            </a:r>
            <a:r>
              <a:rPr lang="en-US" altLang="zh-TW" sz="1800" dirty="0">
                <a:solidFill>
                  <a:srgbClr val="FFFF00"/>
                </a:solidFill>
                <a:latin typeface="Calibri" charset="0"/>
                <a:ea typeface="新細明體" charset="0"/>
                <a:cs typeface="新細明體" charset="0"/>
              </a:rPr>
              <a:t> Cloud</a:t>
            </a:r>
          </a:p>
        </p:txBody>
      </p:sp>
      <p:sp>
        <p:nvSpPr>
          <p:cNvPr id="65541" name="TextBox 6"/>
          <p:cNvSpPr txBox="1">
            <a:spLocks noChangeArrowheads="1"/>
          </p:cNvSpPr>
          <p:nvPr/>
        </p:nvSpPr>
        <p:spPr bwMode="auto">
          <a:xfrm>
            <a:off x="609600" y="6030913"/>
            <a:ext cx="4038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US" altLang="zh-TW" sz="1800" dirty="0" err="1">
                <a:solidFill>
                  <a:srgbClr val="FFFF00"/>
                </a:solidFill>
                <a:latin typeface="Calibri" charset="0"/>
                <a:ea typeface="新細明體" charset="0"/>
                <a:cs typeface="新細明體" charset="0"/>
              </a:rPr>
              <a:t>vLAPS</a:t>
            </a:r>
            <a:r>
              <a:rPr lang="en-US" altLang="zh-TW" sz="1800" dirty="0">
                <a:solidFill>
                  <a:srgbClr val="FFFF00"/>
                </a:solidFill>
                <a:latin typeface="Calibri" charset="0"/>
                <a:ea typeface="新細明體" charset="0"/>
                <a:cs typeface="新細明體" charset="0"/>
              </a:rPr>
              <a:t> +  Satellite Cloud Optical Depth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 sz="3600" dirty="0">
                <a:latin typeface="Calibri" charset="0"/>
                <a:ea typeface="新細明體" charset="0"/>
                <a:cs typeface="新細明體" charset="0"/>
              </a:rPr>
              <a:t>Observation Operator with </a:t>
            </a:r>
            <a:r>
              <a:rPr lang="en-US" altLang="zh-TW" sz="3600" dirty="0">
                <a:solidFill>
                  <a:srgbClr val="FFFF00"/>
                </a:solidFill>
                <a:latin typeface="Calibri" charset="0"/>
                <a:ea typeface="新細明體" charset="0"/>
                <a:cs typeface="新細明體" charset="0"/>
              </a:rPr>
              <a:t>Temperature Constraints </a:t>
            </a:r>
            <a:r>
              <a:rPr lang="en-US" altLang="zh-TW" sz="3600" dirty="0">
                <a:latin typeface="Calibri" charset="0"/>
                <a:ea typeface="新細明體" charset="0"/>
                <a:cs typeface="新細明體" charset="0"/>
              </a:rPr>
              <a:t>Added on </a:t>
            </a:r>
            <a:r>
              <a:rPr lang="en-US" altLang="zh-TW" sz="3600" dirty="0">
                <a:solidFill>
                  <a:srgbClr val="FFFF00"/>
                </a:solidFill>
                <a:latin typeface="Calibri" charset="0"/>
                <a:ea typeface="新細明體" charset="0"/>
                <a:cs typeface="新細明體" charset="0"/>
              </a:rPr>
              <a:t>Hydrometer Type</a:t>
            </a:r>
          </a:p>
        </p:txBody>
      </p:sp>
      <p:graphicFrame>
        <p:nvGraphicFramePr>
          <p:cNvPr id="67586" name="Object 548"/>
          <p:cNvGraphicFramePr>
            <a:graphicFrameLocks noChangeAspect="1"/>
          </p:cNvGraphicFramePr>
          <p:nvPr/>
        </p:nvGraphicFramePr>
        <p:xfrm>
          <a:off x="120650" y="1889125"/>
          <a:ext cx="8794750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0" name="Document" r:id="rId4" imgW="5486198" imgH="609578" progId="Word.Document.12">
                  <p:embed/>
                </p:oleObj>
              </mc:Choice>
              <mc:Fallback>
                <p:oleObj name="Document" r:id="rId4" imgW="5486198" imgH="60957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650" y="1889125"/>
                        <a:ext cx="8794750" cy="97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7" name="Object 549"/>
          <p:cNvGraphicFramePr>
            <a:graphicFrameLocks noChangeAspect="1"/>
          </p:cNvGraphicFramePr>
          <p:nvPr/>
        </p:nvGraphicFramePr>
        <p:xfrm>
          <a:off x="350838" y="3340100"/>
          <a:ext cx="9209087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1" name="Document" r:id="rId6" imgW="5486198" imgH="177793" progId="Word.Document.12">
                  <p:embed/>
                </p:oleObj>
              </mc:Choice>
              <mc:Fallback>
                <p:oleObj name="Document" r:id="rId6" imgW="5486198" imgH="177793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838" y="3340100"/>
                        <a:ext cx="9209087" cy="29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8" name="Object 550"/>
          <p:cNvGraphicFramePr>
            <a:graphicFrameLocks noChangeAspect="1"/>
          </p:cNvGraphicFramePr>
          <p:nvPr/>
        </p:nvGraphicFramePr>
        <p:xfrm>
          <a:off x="457200" y="4098925"/>
          <a:ext cx="7974013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2" name="Document" r:id="rId8" imgW="5486400" imgH="177800" progId="Word.Document.12">
                  <p:embed/>
                </p:oleObj>
              </mc:Choice>
              <mc:Fallback>
                <p:oleObj name="Document" r:id="rId8" imgW="5486400" imgH="1778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098925"/>
                        <a:ext cx="7974013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9" name="Object 551"/>
          <p:cNvGraphicFramePr>
            <a:graphicFrameLocks noChangeAspect="1"/>
          </p:cNvGraphicFramePr>
          <p:nvPr/>
        </p:nvGraphicFramePr>
        <p:xfrm>
          <a:off x="350838" y="4838700"/>
          <a:ext cx="9209087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3" name="Document" r:id="rId10" imgW="5486198" imgH="177793" progId="Word.Document.12">
                  <p:embed/>
                </p:oleObj>
              </mc:Choice>
              <mc:Fallback>
                <p:oleObj name="Document" r:id="rId10" imgW="5486198" imgH="177793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838" y="4838700"/>
                        <a:ext cx="9209087" cy="29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0" name="Object 552"/>
          <p:cNvGraphicFramePr>
            <a:graphicFrameLocks noChangeAspect="1"/>
          </p:cNvGraphicFramePr>
          <p:nvPr/>
        </p:nvGraphicFramePr>
        <p:xfrm>
          <a:off x="1905000" y="5410200"/>
          <a:ext cx="7818438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4" name="Document" r:id="rId12" imgW="5486400" imgH="520700" progId="Word.Document.12">
                  <p:embed/>
                </p:oleObj>
              </mc:Choice>
              <mc:Fallback>
                <p:oleObj name="Document" r:id="rId12" imgW="5486400" imgH="5207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5410200"/>
                        <a:ext cx="7818438" cy="741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7591" name="Picture 13" descr="Screen Shot 2014-05-01 at 3.44.11 P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3406775"/>
            <a:ext cx="10541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TextBox 14"/>
          <p:cNvSpPr txBox="1">
            <a:spLocks noChangeArrowheads="1"/>
          </p:cNvSpPr>
          <p:nvPr/>
        </p:nvSpPr>
        <p:spPr bwMode="auto">
          <a:xfrm>
            <a:off x="350838" y="4435475"/>
            <a:ext cx="1490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US" altLang="zh-TW" sz="1800">
                <a:solidFill>
                  <a:srgbClr val="000000"/>
                </a:solidFill>
                <a:latin typeface="Calibri" charset="0"/>
                <a:ea typeface="新細明體" charset="0"/>
                <a:cs typeface="新細明體" charset="0"/>
              </a:rPr>
              <a:t>Cloud phase</a:t>
            </a:r>
          </a:p>
        </p:txBody>
      </p:sp>
      <p:graphicFrame>
        <p:nvGraphicFramePr>
          <p:cNvPr id="67593" name="Object 5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9430416"/>
              </p:ext>
            </p:extLst>
          </p:nvPr>
        </p:nvGraphicFramePr>
        <p:xfrm>
          <a:off x="452437" y="2967038"/>
          <a:ext cx="8462963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5" name="Document" r:id="rId15" imgW="5486400" imgH="177800" progId="Word.Document.12">
                  <p:embed/>
                </p:oleObj>
              </mc:Choice>
              <mc:Fallback>
                <p:oleObj name="Document" r:id="rId15" imgW="5486400" imgH="1778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7" y="2967038"/>
                        <a:ext cx="8462963" cy="27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6289671" y="6379594"/>
            <a:ext cx="2625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FDFF"/>
                </a:solidFill>
              </a:rPr>
              <a:t>Courtesy </a:t>
            </a:r>
            <a:r>
              <a:rPr lang="en-US" i="1" dirty="0" err="1">
                <a:solidFill>
                  <a:srgbClr val="00FDFF"/>
                </a:solidFill>
              </a:rPr>
              <a:t>Juxiang</a:t>
            </a:r>
            <a:r>
              <a:rPr lang="en-US" i="1" dirty="0">
                <a:solidFill>
                  <a:srgbClr val="00FDFF"/>
                </a:solidFill>
              </a:rPr>
              <a:t> </a:t>
            </a:r>
            <a:r>
              <a:rPr lang="en-US" i="1" dirty="0" err="1">
                <a:solidFill>
                  <a:srgbClr val="00FDFF"/>
                </a:solidFill>
              </a:rPr>
              <a:t>Peng</a:t>
            </a:r>
            <a:endParaRPr lang="en-US" i="1" dirty="0">
              <a:solidFill>
                <a:srgbClr val="00FD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A4EB29-9A59-D046-8BA7-E1E625E7611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 descr="camera-allsky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2" y="0"/>
            <a:ext cx="5390368" cy="3854113"/>
          </a:xfrm>
          <a:prstGeom prst="rect">
            <a:avLst/>
          </a:prstGeom>
        </p:spPr>
      </p:pic>
      <p:pic>
        <p:nvPicPr>
          <p:cNvPr id="5" name="Picture 4" descr="touchsrceen-allsky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28" y="2286000"/>
            <a:ext cx="5255172" cy="457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53126" y="676959"/>
            <a:ext cx="2801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DSRC Rooftop</a:t>
            </a:r>
          </a:p>
          <a:p>
            <a:pPr algn="ctr"/>
            <a:r>
              <a:rPr lang="en-US" sz="2000" b="1" dirty="0"/>
              <a:t>“</a:t>
            </a:r>
            <a:r>
              <a:rPr lang="en-US" sz="2000" b="1" dirty="0" err="1"/>
              <a:t>Moonglow</a:t>
            </a:r>
            <a:r>
              <a:rPr lang="en-US" sz="2000" b="1" dirty="0"/>
              <a:t>” Camera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3495" y="4032806"/>
            <a:ext cx="411560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Other cameras: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Mt. Evans webcam </a:t>
            </a:r>
          </a:p>
          <a:p>
            <a:r>
              <a:rPr lang="en-US" dirty="0"/>
              <a:t>    (Meyer-</a:t>
            </a:r>
            <a:r>
              <a:rPr lang="en-US" dirty="0" err="1"/>
              <a:t>Womble</a:t>
            </a:r>
            <a:r>
              <a:rPr lang="en-US" dirty="0"/>
              <a:t> Observatory </a:t>
            </a:r>
          </a:p>
          <a:p>
            <a:r>
              <a:rPr lang="en-US" dirty="0"/>
              <a:t>     Univ. of Denver)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Longmont Astronomical Society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300m BAO Tower (Erie, CO)</a:t>
            </a:r>
          </a:p>
        </p:txBody>
      </p:sp>
      <p:sp>
        <p:nvSpPr>
          <p:cNvPr id="8" name="Left Arrow 7"/>
          <p:cNvSpPr/>
          <p:nvPr/>
        </p:nvSpPr>
        <p:spPr>
          <a:xfrm>
            <a:off x="2944815" y="751231"/>
            <a:ext cx="3040063" cy="169520"/>
          </a:xfrm>
          <a:prstGeom prst="leftArrow">
            <a:avLst>
              <a:gd name="adj1" fmla="val 50000"/>
              <a:gd name="adj2" fmla="val 77814"/>
            </a:avLst>
          </a:prstGeom>
          <a:effectLst/>
          <a:scene3d>
            <a:camera prst="orthographicFront">
              <a:rot lat="0" lon="0" rev="211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518893" y="1563156"/>
            <a:ext cx="3512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FF6600"/>
                </a:solidFill>
              </a:rPr>
              <a:t>Acknowledgement to Kirk </a:t>
            </a:r>
            <a:r>
              <a:rPr lang="en-US" i="1" dirty="0" err="1">
                <a:solidFill>
                  <a:srgbClr val="FF6600"/>
                </a:solidFill>
              </a:rPr>
              <a:t>Holub</a:t>
            </a:r>
            <a:endParaRPr lang="en-US" i="1" dirty="0">
              <a:solidFill>
                <a:srgbClr val="FF6600"/>
              </a:solidFill>
            </a:endParaRPr>
          </a:p>
          <a:p>
            <a:pPr algn="ctr"/>
            <a:r>
              <a:rPr lang="en-US" i="1" dirty="0">
                <a:solidFill>
                  <a:srgbClr val="FF6600"/>
                </a:solidFill>
              </a:rPr>
              <a:t>(GSD) as camera engineer</a:t>
            </a:r>
          </a:p>
        </p:txBody>
      </p:sp>
    </p:spTree>
    <p:extLst>
      <p:ext uri="{BB962C8B-B14F-4D97-AF65-F5344CB8AC3E}">
        <p14:creationId xmlns:p14="http://schemas.microsoft.com/office/powerpoint/2010/main" val="13634952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-17463" y="-76200"/>
            <a:ext cx="8605838" cy="12763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altLang="zh-TW" sz="4000" dirty="0">
                <a:ea typeface="+mj-ea"/>
                <a:cs typeface="+mj-cs"/>
              </a:rPr>
            </a:br>
            <a:r>
              <a:rPr lang="en-US" altLang="zh-TW" sz="4000" dirty="0">
                <a:ea typeface="+mj-ea"/>
                <a:cs typeface="+mj-cs"/>
              </a:rPr>
              <a:t>Cloud Ice Content </a:t>
            </a:r>
            <a:br>
              <a:rPr lang="en-US" altLang="zh-TW" sz="4000" dirty="0">
                <a:ea typeface="+mj-ea"/>
                <a:cs typeface="+mj-cs"/>
              </a:rPr>
            </a:br>
            <a:r>
              <a:rPr lang="en-US" altLang="zh-TW" sz="2200" dirty="0">
                <a:ea typeface="+mj-ea"/>
                <a:cs typeface="+mj-cs"/>
              </a:rPr>
              <a:t>along 40N   Sept 13, 2013 1500 UTC</a:t>
            </a:r>
          </a:p>
        </p:txBody>
      </p:sp>
      <p:pic>
        <p:nvPicPr>
          <p:cNvPr id="69634" name="Picture 2" descr="Screen Shot 2014-05-05 at 1.47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12888"/>
            <a:ext cx="3541712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8" descr="Screen Shot 2014-05-05 at 1.45.2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1417638"/>
            <a:ext cx="3808412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Box 11"/>
          <p:cNvSpPr txBox="1">
            <a:spLocks noChangeArrowheads="1"/>
          </p:cNvSpPr>
          <p:nvPr/>
        </p:nvSpPr>
        <p:spPr bwMode="auto">
          <a:xfrm>
            <a:off x="685800" y="5907088"/>
            <a:ext cx="3962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Tx/>
              <a:buSzTx/>
            </a:pPr>
            <a:r>
              <a:rPr lang="en-US" altLang="zh-TW" sz="1800" dirty="0" err="1">
                <a:solidFill>
                  <a:srgbClr val="FFFF00"/>
                </a:solidFill>
                <a:latin typeface="Calibri" charset="0"/>
                <a:ea typeface="新細明體" charset="0"/>
                <a:cs typeface="新細明體" charset="0"/>
              </a:rPr>
              <a:t>vLAPS</a:t>
            </a:r>
            <a:r>
              <a:rPr lang="en-US" altLang="zh-TW" sz="1800" dirty="0">
                <a:solidFill>
                  <a:srgbClr val="FFFF00"/>
                </a:solidFill>
                <a:latin typeface="Calibri" charset="0"/>
                <a:ea typeface="新細明體" charset="0"/>
                <a:cs typeface="新細明體" charset="0"/>
              </a:rPr>
              <a:t> +  Satellite Cloud Optical Depth</a:t>
            </a:r>
          </a:p>
          <a:p>
            <a:pPr>
              <a:buClrTx/>
              <a:buSzTx/>
              <a:buFontTx/>
              <a:buNone/>
            </a:pPr>
            <a:endParaRPr lang="en-US" altLang="zh-TW" sz="1800" dirty="0">
              <a:solidFill>
                <a:srgbClr val="000000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  <p:sp>
        <p:nvSpPr>
          <p:cNvPr id="69637" name="TextBox 12"/>
          <p:cNvSpPr txBox="1">
            <a:spLocks noChangeArrowheads="1"/>
          </p:cNvSpPr>
          <p:nvPr/>
        </p:nvSpPr>
        <p:spPr bwMode="auto">
          <a:xfrm>
            <a:off x="5119688" y="5907088"/>
            <a:ext cx="23479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Tx/>
              <a:buSzTx/>
            </a:pPr>
            <a:r>
              <a:rPr lang="en-US" altLang="zh-TW" sz="1800" dirty="0" err="1">
                <a:solidFill>
                  <a:srgbClr val="FFFF00"/>
                </a:solidFill>
                <a:latin typeface="Calibri" charset="0"/>
                <a:ea typeface="新細明體" charset="0"/>
                <a:cs typeface="新細明體" charset="0"/>
              </a:rPr>
              <a:t>vLAPS</a:t>
            </a:r>
            <a:r>
              <a:rPr lang="en-US" altLang="zh-TW" sz="1800" dirty="0">
                <a:solidFill>
                  <a:srgbClr val="FFFF00"/>
                </a:solidFill>
                <a:latin typeface="Calibri" charset="0"/>
                <a:ea typeface="新細明體" charset="0"/>
                <a:cs typeface="新細明體" charset="0"/>
              </a:rPr>
              <a:t> + non-</a:t>
            </a:r>
            <a:r>
              <a:rPr lang="en-US" altLang="zh-TW" sz="1800" dirty="0" err="1">
                <a:solidFill>
                  <a:srgbClr val="FFFF00"/>
                </a:solidFill>
                <a:latin typeface="Calibri" charset="0"/>
                <a:ea typeface="新細明體" charset="0"/>
                <a:cs typeface="新細明體" charset="0"/>
              </a:rPr>
              <a:t>var</a:t>
            </a:r>
            <a:r>
              <a:rPr lang="en-US" altLang="zh-TW" sz="1800" dirty="0">
                <a:solidFill>
                  <a:srgbClr val="FFFF00"/>
                </a:solidFill>
                <a:latin typeface="Calibri" charset="0"/>
                <a:ea typeface="新細明體" charset="0"/>
                <a:cs typeface="新細明體" charset="0"/>
              </a:rPr>
              <a:t> Cloud</a:t>
            </a:r>
          </a:p>
          <a:p>
            <a:pPr>
              <a:buClrTx/>
              <a:buSzTx/>
              <a:buFontTx/>
              <a:buNone/>
            </a:pPr>
            <a:endParaRPr lang="en-US" altLang="zh-TW" sz="1800" dirty="0">
              <a:solidFill>
                <a:srgbClr val="000000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  <p:sp>
        <p:nvSpPr>
          <p:cNvPr id="69638" name="TextBox 1"/>
          <p:cNvSpPr txBox="1">
            <a:spLocks noChangeArrowheads="1"/>
          </p:cNvSpPr>
          <p:nvPr/>
        </p:nvSpPr>
        <p:spPr bwMode="auto">
          <a:xfrm>
            <a:off x="1981200" y="5559425"/>
            <a:ext cx="2057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kg/meter**3</a:t>
            </a:r>
          </a:p>
        </p:txBody>
      </p:sp>
      <p:sp>
        <p:nvSpPr>
          <p:cNvPr id="69639" name="TextBox 7"/>
          <p:cNvSpPr txBox="1">
            <a:spLocks noChangeArrowheads="1"/>
          </p:cNvSpPr>
          <p:nvPr/>
        </p:nvSpPr>
        <p:spPr bwMode="auto">
          <a:xfrm>
            <a:off x="5715000" y="5559425"/>
            <a:ext cx="2057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kg/meter**3</a:t>
            </a:r>
          </a:p>
        </p:txBody>
      </p:sp>
      <p:sp>
        <p:nvSpPr>
          <p:cNvPr id="2" name="Rectangle 1"/>
          <p:cNvSpPr/>
          <p:nvPr/>
        </p:nvSpPr>
        <p:spPr>
          <a:xfrm>
            <a:off x="6282138" y="6368534"/>
            <a:ext cx="2625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FDFF"/>
                </a:solidFill>
              </a:rPr>
              <a:t>Courtesy </a:t>
            </a:r>
            <a:r>
              <a:rPr lang="en-US" i="1" dirty="0" err="1">
                <a:solidFill>
                  <a:srgbClr val="00FDFF"/>
                </a:solidFill>
              </a:rPr>
              <a:t>Juxiang</a:t>
            </a:r>
            <a:r>
              <a:rPr lang="en-US" i="1" dirty="0">
                <a:solidFill>
                  <a:srgbClr val="00FDFF"/>
                </a:solidFill>
              </a:rPr>
              <a:t> </a:t>
            </a:r>
            <a:r>
              <a:rPr lang="en-US" i="1" dirty="0" err="1">
                <a:solidFill>
                  <a:srgbClr val="00FDFF"/>
                </a:solidFill>
              </a:rPr>
              <a:t>Peng</a:t>
            </a:r>
            <a:endParaRPr lang="en-US" i="1" dirty="0">
              <a:solidFill>
                <a:srgbClr val="00FDFF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Box 1"/>
          <p:cNvSpPr txBox="1">
            <a:spLocks noChangeArrowheads="1"/>
          </p:cNvSpPr>
          <p:nvPr/>
        </p:nvSpPr>
        <p:spPr bwMode="auto">
          <a:xfrm>
            <a:off x="1143000" y="152400"/>
            <a:ext cx="6705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Variational Cloud Analysis Experiments</a:t>
            </a:r>
            <a:endParaRPr lang="en-US"/>
          </a:p>
        </p:txBody>
      </p:sp>
      <p:grpSp>
        <p:nvGrpSpPr>
          <p:cNvPr id="71682" name="Group 13"/>
          <p:cNvGrpSpPr>
            <a:grpSpLocks/>
          </p:cNvGrpSpPr>
          <p:nvPr/>
        </p:nvGrpSpPr>
        <p:grpSpPr bwMode="auto">
          <a:xfrm>
            <a:off x="76200" y="838200"/>
            <a:ext cx="8915400" cy="5845175"/>
            <a:chOff x="76200" y="838200"/>
            <a:chExt cx="8915400" cy="5845175"/>
          </a:xfrm>
        </p:grpSpPr>
        <p:grpSp>
          <p:nvGrpSpPr>
            <p:cNvPr id="71683" name="Group 258"/>
            <p:cNvGrpSpPr>
              <a:grpSpLocks/>
            </p:cNvGrpSpPr>
            <p:nvPr/>
          </p:nvGrpSpPr>
          <p:grpSpPr bwMode="auto">
            <a:xfrm>
              <a:off x="152400" y="838200"/>
              <a:ext cx="8839200" cy="5845175"/>
              <a:chOff x="152400" y="76200"/>
              <a:chExt cx="8839200" cy="6705600"/>
            </a:xfrm>
          </p:grpSpPr>
          <p:grpSp>
            <p:nvGrpSpPr>
              <p:cNvPr id="71687" name="Group 175"/>
              <p:cNvGrpSpPr>
                <a:grpSpLocks/>
              </p:cNvGrpSpPr>
              <p:nvPr/>
            </p:nvGrpSpPr>
            <p:grpSpPr bwMode="auto">
              <a:xfrm>
                <a:off x="2895600" y="76200"/>
                <a:ext cx="2743200" cy="1353519"/>
                <a:chOff x="2514600" y="76200"/>
                <a:chExt cx="2743200" cy="1429719"/>
              </a:xfrm>
            </p:grpSpPr>
            <p:sp>
              <p:nvSpPr>
                <p:cNvPr id="3" name="Rounded Rectangle 2"/>
                <p:cNvSpPr/>
                <p:nvPr/>
              </p:nvSpPr>
              <p:spPr bwMode="auto">
                <a:xfrm>
                  <a:off x="2514600" y="76200"/>
                  <a:ext cx="2743200" cy="1429319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3200" dirty="0">
                    <a:solidFill>
                      <a:srgbClr val="FFFF00"/>
                    </a:solidFill>
                  </a:endParaRPr>
                </a:p>
                <a:p>
                  <a:pPr algn="ctr">
                    <a:defRPr/>
                  </a:pPr>
                  <a:r>
                    <a:rPr lang="en-US" sz="3200" b="1" dirty="0">
                      <a:solidFill>
                        <a:srgbClr val="FFFF00"/>
                      </a:solidFill>
                      <a:latin typeface="Calibri"/>
                      <a:cs typeface="Calibri"/>
                    </a:rPr>
                    <a:t>CRTM</a:t>
                  </a:r>
                </a:p>
                <a:p>
                  <a:pPr algn="ctr">
                    <a:defRPr/>
                  </a:pPr>
                  <a:endParaRPr lang="en-US" sz="3200" dirty="0">
                    <a:solidFill>
                      <a:srgbClr val="FFFF00"/>
                    </a:solidFill>
                  </a:endParaRPr>
                </a:p>
                <a:p>
                  <a:pPr algn="ctr">
                    <a:defRPr/>
                  </a:pPr>
                  <a:endParaRPr lang="en-US" sz="3200" dirty="0">
                    <a:solidFill>
                      <a:srgbClr val="FFFF00"/>
                    </a:solidFill>
                  </a:endParaRPr>
                </a:p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4" name="Rounded Rectangle 3"/>
                <p:cNvSpPr/>
                <p:nvPr/>
              </p:nvSpPr>
              <p:spPr bwMode="auto">
                <a:xfrm>
                  <a:off x="2819400" y="1024591"/>
                  <a:ext cx="2209800" cy="332802"/>
                </a:xfrm>
                <a:prstGeom prst="roundRect">
                  <a:avLst/>
                </a:prstGeom>
                <a:solidFill>
                  <a:schemeClr val="tx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2000" dirty="0">
                      <a:solidFill>
                        <a:schemeClr val="bg2"/>
                      </a:solidFill>
                      <a:latin typeface="Calibri"/>
                      <a:cs typeface="Calibri"/>
                    </a:rPr>
                    <a:t>Forward model</a:t>
                  </a:r>
                </a:p>
              </p:txBody>
            </p:sp>
            <p:sp>
              <p:nvSpPr>
                <p:cNvPr id="5" name="Rounded Rectangle 4"/>
                <p:cNvSpPr/>
                <p:nvPr/>
              </p:nvSpPr>
              <p:spPr bwMode="auto">
                <a:xfrm>
                  <a:off x="2809875" y="587908"/>
                  <a:ext cx="2205038" cy="332803"/>
                </a:xfrm>
                <a:prstGeom prst="roundRect">
                  <a:avLst/>
                </a:prstGeom>
                <a:solidFill>
                  <a:schemeClr val="bg2">
                    <a:lumMod val="10000"/>
                    <a:lumOff val="90000"/>
                  </a:schemeClr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2000" dirty="0">
                      <a:solidFill>
                        <a:schemeClr val="bg2"/>
                      </a:solidFill>
                      <a:latin typeface="Calibri"/>
                      <a:cs typeface="Calibri"/>
                    </a:rPr>
                    <a:t>K-matrix model</a:t>
                  </a:r>
                </a:p>
              </p:txBody>
            </p:sp>
          </p:grpSp>
          <p:sp>
            <p:nvSpPr>
              <p:cNvPr id="7" name="Rounded Rectangle 6"/>
              <p:cNvSpPr/>
              <p:nvPr/>
            </p:nvSpPr>
            <p:spPr>
              <a:xfrm>
                <a:off x="152400" y="1524042"/>
                <a:ext cx="8839200" cy="350395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en-US" b="1" dirty="0">
                    <a:solidFill>
                      <a:srgbClr val="FFFF00"/>
                    </a:solidFill>
                  </a:rPr>
                  <a:t>                                      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b="1" dirty="0">
                    <a:solidFill>
                      <a:srgbClr val="FFFF00"/>
                    </a:solidFill>
                  </a:rPr>
                  <a:t>                                       </a:t>
                </a:r>
                <a:endParaRPr lang="en-US" sz="3200" dirty="0">
                  <a:solidFill>
                    <a:srgbClr val="FFFF00"/>
                  </a:solidFill>
                  <a:latin typeface="Calibri"/>
                  <a:cs typeface="Calibri"/>
                </a:endParaRPr>
              </a:p>
              <a:p>
                <a:pPr>
                  <a:lnSpc>
                    <a:spcPct val="150000"/>
                  </a:lnSpc>
                  <a:defRPr/>
                </a:pPr>
                <a:endParaRPr lang="en-US" dirty="0">
                  <a:solidFill>
                    <a:srgbClr val="FFFF00"/>
                  </a:solidFill>
                </a:endParaRPr>
              </a:p>
              <a:p>
                <a:pPr>
                  <a:lnSpc>
                    <a:spcPct val="150000"/>
                  </a:lnSpc>
                  <a:defRPr/>
                </a:pPr>
                <a:endParaRPr lang="en-US" dirty="0">
                  <a:solidFill>
                    <a:srgbClr val="FFFF00"/>
                  </a:solidFill>
                </a:endParaRPr>
              </a:p>
              <a:p>
                <a:pPr>
                  <a:lnSpc>
                    <a:spcPct val="150000"/>
                  </a:lnSpc>
                  <a:defRPr/>
                </a:pPr>
                <a:endParaRPr lang="en-US" dirty="0">
                  <a:solidFill>
                    <a:srgbClr val="FFFF00"/>
                  </a:solidFill>
                </a:endParaRPr>
              </a:p>
              <a:p>
                <a:pPr>
                  <a:lnSpc>
                    <a:spcPct val="150000"/>
                  </a:lnSpc>
                  <a:defRPr/>
                </a:pPr>
                <a:endParaRPr lang="en-US" dirty="0">
                  <a:solidFill>
                    <a:srgbClr val="FFFF00"/>
                  </a:solidFill>
                </a:endParaRPr>
              </a:p>
              <a:p>
                <a:pPr>
                  <a:lnSpc>
                    <a:spcPct val="150000"/>
                  </a:lnSpc>
                  <a:defRPr/>
                </a:pPr>
                <a:endParaRPr lang="en-US" sz="20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152400" y="5148198"/>
                <a:ext cx="8839200" cy="1633602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altLang="zh-CN" b="1" dirty="0">
                  <a:solidFill>
                    <a:srgbClr val="FFFF00"/>
                  </a:solidFill>
                  <a:latin typeface="Calibri"/>
                  <a:cs typeface="Calibri"/>
                </a:endParaRPr>
              </a:p>
              <a:p>
                <a:pPr algn="ctr">
                  <a:defRPr/>
                </a:pPr>
                <a:endParaRPr lang="en-US" altLang="zh-CN" b="1" dirty="0">
                  <a:solidFill>
                    <a:srgbClr val="FFFF00"/>
                  </a:solidFill>
                  <a:latin typeface="Calibri"/>
                  <a:cs typeface="Calibri"/>
                </a:endParaRPr>
              </a:p>
              <a:p>
                <a:pPr algn="ctr">
                  <a:defRPr/>
                </a:pPr>
                <a:endParaRPr lang="en-US" altLang="zh-CN" b="1" dirty="0">
                  <a:solidFill>
                    <a:srgbClr val="FFFF00"/>
                  </a:solidFill>
                  <a:latin typeface="Calibri"/>
                  <a:cs typeface="Calibri"/>
                </a:endParaRPr>
              </a:p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6" name="Rounded Rectangle 45"/>
              <p:cNvSpPr/>
              <p:nvPr/>
            </p:nvSpPr>
            <p:spPr>
              <a:xfrm>
                <a:off x="6800850" y="5862103"/>
                <a:ext cx="2133600" cy="464401"/>
              </a:xfrm>
              <a:prstGeom prst="roundRect">
                <a:avLst/>
              </a:prstGeom>
              <a:solidFill>
                <a:schemeClr val="bg2">
                  <a:lumMod val="10000"/>
                  <a:lumOff val="9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2000" dirty="0">
                    <a:solidFill>
                      <a:schemeClr val="bg2"/>
                    </a:solidFill>
                    <a:latin typeface="Calibri"/>
                    <a:cs typeface="Calibri"/>
                  </a:rPr>
                  <a:t>Minimization</a:t>
                </a:r>
                <a:endParaRPr lang="en-US" sz="2000" dirty="0">
                  <a:solidFill>
                    <a:schemeClr val="bg2"/>
                  </a:solidFill>
                  <a:latin typeface="Calibri"/>
                  <a:cs typeface="Calibri"/>
                </a:endParaRPr>
              </a:p>
            </p:txBody>
          </p:sp>
          <p:grpSp>
            <p:nvGrpSpPr>
              <p:cNvPr id="71691" name="Group 101"/>
              <p:cNvGrpSpPr>
                <a:grpSpLocks/>
              </p:cNvGrpSpPr>
              <p:nvPr/>
            </p:nvGrpSpPr>
            <p:grpSpPr bwMode="auto">
              <a:xfrm>
                <a:off x="313155" y="5334000"/>
                <a:ext cx="2362200" cy="1261976"/>
                <a:chOff x="2819400" y="5519824"/>
                <a:chExt cx="2362200" cy="1261976"/>
              </a:xfrm>
            </p:grpSpPr>
            <p:sp>
              <p:nvSpPr>
                <p:cNvPr id="97" name="Rounded Rectangle 96"/>
                <p:cNvSpPr/>
                <p:nvPr/>
              </p:nvSpPr>
              <p:spPr>
                <a:xfrm>
                  <a:off x="2818983" y="5519783"/>
                  <a:ext cx="2362200" cy="1262080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7" name="Rounded Rectangle 86"/>
                <p:cNvSpPr/>
                <p:nvPr/>
              </p:nvSpPr>
              <p:spPr>
                <a:xfrm>
                  <a:off x="3192045" y="6206369"/>
                  <a:ext cx="1600200" cy="455296"/>
                </a:xfrm>
                <a:prstGeom prst="roundRect">
                  <a:avLst/>
                </a:prstGeom>
                <a:solidFill>
                  <a:srgbClr val="E9E9E9"/>
                </a:solidFill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2000" dirty="0">
                      <a:solidFill>
                        <a:schemeClr val="bg2"/>
                      </a:solidFill>
                      <a:latin typeface="Calibri"/>
                      <a:cs typeface="Calibri"/>
                    </a:rPr>
                    <a:t>Surface Info</a:t>
                  </a:r>
                </a:p>
              </p:txBody>
            </p:sp>
            <p:sp>
              <p:nvSpPr>
                <p:cNvPr id="45" name="Rounded Rectangle 44"/>
                <p:cNvSpPr/>
                <p:nvPr/>
              </p:nvSpPr>
              <p:spPr>
                <a:xfrm>
                  <a:off x="2928520" y="5672762"/>
                  <a:ext cx="2133600" cy="455296"/>
                </a:xfrm>
                <a:prstGeom prst="roundRect">
                  <a:avLst/>
                </a:prstGeom>
                <a:solidFill>
                  <a:schemeClr val="bg2">
                    <a:lumMod val="10000"/>
                    <a:lumOff val="9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altLang="zh-CN" sz="2000" dirty="0">
                      <a:solidFill>
                        <a:schemeClr val="bg2"/>
                      </a:solidFill>
                      <a:latin typeface="Calibri"/>
                      <a:cs typeface="Calibri"/>
                    </a:rPr>
                    <a:t>Control</a:t>
                  </a:r>
                  <a:r>
                    <a:rPr lang="zh-CN" altLang="en-US" sz="2000" dirty="0">
                      <a:solidFill>
                        <a:schemeClr val="bg2"/>
                      </a:solidFill>
                      <a:latin typeface="Calibri"/>
                      <a:cs typeface="Calibri"/>
                    </a:rPr>
                    <a:t> </a:t>
                  </a:r>
                  <a:r>
                    <a:rPr lang="en-US" altLang="zh-CN" sz="2000" dirty="0">
                      <a:solidFill>
                        <a:schemeClr val="bg2"/>
                      </a:solidFill>
                      <a:latin typeface="Calibri"/>
                      <a:cs typeface="Calibri"/>
                    </a:rPr>
                    <a:t>variables</a:t>
                  </a:r>
                </a:p>
              </p:txBody>
            </p:sp>
          </p:grpSp>
          <p:cxnSp>
            <p:nvCxnSpPr>
              <p:cNvPr id="96" name="Straight Arrow Connector 95"/>
              <p:cNvCxnSpPr>
                <a:stCxn id="46" idx="1"/>
                <a:endCxn id="181" idx="3"/>
              </p:cNvCxnSpPr>
              <p:nvPr/>
            </p:nvCxnSpPr>
            <p:spPr>
              <a:xfrm flipH="1" flipV="1">
                <a:off x="6553200" y="6091572"/>
                <a:ext cx="247650" cy="1821"/>
              </a:xfrm>
              <a:prstGeom prst="straightConnector1">
                <a:avLst/>
              </a:prstGeom>
              <a:ln w="38100" cmpd="sng">
                <a:solidFill>
                  <a:srgbClr val="E9E9E9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693" name="Group 104"/>
              <p:cNvGrpSpPr>
                <a:grpSpLocks/>
              </p:cNvGrpSpPr>
              <p:nvPr/>
            </p:nvGrpSpPr>
            <p:grpSpPr bwMode="auto">
              <a:xfrm>
                <a:off x="6096000" y="2438400"/>
                <a:ext cx="2590800" cy="1981200"/>
                <a:chOff x="5638800" y="2057400"/>
                <a:chExt cx="2590800" cy="1981200"/>
              </a:xfrm>
            </p:grpSpPr>
            <p:sp>
              <p:nvSpPr>
                <p:cNvPr id="104" name="Rounded Rectangle 103"/>
                <p:cNvSpPr/>
                <p:nvPr/>
              </p:nvSpPr>
              <p:spPr>
                <a:xfrm>
                  <a:off x="5638800" y="2057276"/>
                  <a:ext cx="2590800" cy="1981448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pSp>
              <p:nvGrpSpPr>
                <p:cNvPr id="71728" name="Group 14362"/>
                <p:cNvGrpSpPr>
                  <a:grpSpLocks/>
                </p:cNvGrpSpPr>
                <p:nvPr/>
              </p:nvGrpSpPr>
              <p:grpSpPr bwMode="auto">
                <a:xfrm>
                  <a:off x="5867401" y="2209800"/>
                  <a:ext cx="2133598" cy="1600200"/>
                  <a:chOff x="7620002" y="4114800"/>
                  <a:chExt cx="1371599" cy="1600200"/>
                </a:xfrm>
              </p:grpSpPr>
              <p:sp>
                <p:nvSpPr>
                  <p:cNvPr id="77" name="Rounded Rectangle 76"/>
                  <p:cNvSpPr/>
                  <p:nvPr/>
                </p:nvSpPr>
                <p:spPr>
                  <a:xfrm>
                    <a:off x="7620001" y="4115255"/>
                    <a:ext cx="1371600" cy="686586"/>
                  </a:xfrm>
                  <a:prstGeom prst="roundRect">
                    <a:avLst/>
                  </a:prstGeom>
                  <a:solidFill>
                    <a:schemeClr val="tx1">
                      <a:lumMod val="95000"/>
                    </a:schemeClr>
                  </a:solidFill>
                  <a:ln>
                    <a:noFill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en-US" sz="2000" dirty="0">
                        <a:solidFill>
                          <a:schemeClr val="bg2"/>
                        </a:solidFill>
                        <a:latin typeface="Calibri"/>
                        <a:cs typeface="Calibri"/>
                      </a:rPr>
                      <a:t>Simulated radiance</a:t>
                    </a:r>
                    <a:r>
                      <a:rPr lang="en-US" altLang="zh-CN" sz="2000" dirty="0">
                        <a:solidFill>
                          <a:schemeClr val="bg2"/>
                        </a:solidFill>
                        <a:latin typeface="Calibri"/>
                        <a:cs typeface="Calibri"/>
                      </a:rPr>
                      <a:t>s</a:t>
                    </a:r>
                    <a:endParaRPr lang="en-US" sz="2000" dirty="0">
                      <a:solidFill>
                        <a:schemeClr val="bg2"/>
                      </a:solidFill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78" name="Rounded Rectangle 77"/>
                  <p:cNvSpPr/>
                  <p:nvPr/>
                </p:nvSpPr>
                <p:spPr>
                  <a:xfrm>
                    <a:off x="7629187" y="5029489"/>
                    <a:ext cx="1362415" cy="684765"/>
                  </a:xfrm>
                  <a:prstGeom prst="roundRect">
                    <a:avLst/>
                  </a:prstGeom>
                  <a:solidFill>
                    <a:schemeClr val="bg2">
                      <a:lumMod val="10000"/>
                      <a:lumOff val="90000"/>
                    </a:schemeClr>
                  </a:solidFill>
                  <a:ln>
                    <a:noFill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en-US" sz="2000" dirty="0">
                        <a:solidFill>
                          <a:schemeClr val="bg2"/>
                        </a:solidFill>
                        <a:latin typeface="Calibri"/>
                        <a:cs typeface="Calibri"/>
                      </a:rPr>
                      <a:t>Gradients</a:t>
                    </a:r>
                  </a:p>
                </p:txBody>
              </p:sp>
            </p:grpSp>
          </p:grpSp>
          <p:cxnSp>
            <p:nvCxnSpPr>
              <p:cNvPr id="83" name="Elbow Connector 82"/>
              <p:cNvCxnSpPr>
                <a:stCxn id="104" idx="2"/>
              </p:cNvCxnSpPr>
              <p:nvPr/>
            </p:nvCxnSpPr>
            <p:spPr>
              <a:xfrm rot="16200000" flipH="1">
                <a:off x="6667480" y="5143645"/>
                <a:ext cx="1447841" cy="0"/>
              </a:xfrm>
              <a:prstGeom prst="bentConnector3">
                <a:avLst>
                  <a:gd name="adj1" fmla="val 50000"/>
                </a:avLst>
              </a:prstGeom>
              <a:ln w="57150" cmpd="sng">
                <a:solidFill>
                  <a:srgbClr val="E9E9E9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Elbow Connector 80"/>
              <p:cNvCxnSpPr>
                <a:stCxn id="3" idx="3"/>
                <a:endCxn id="104" idx="0"/>
              </p:cNvCxnSpPr>
              <p:nvPr/>
            </p:nvCxnSpPr>
            <p:spPr>
              <a:xfrm>
                <a:off x="5638800" y="753680"/>
                <a:ext cx="1752600" cy="1684596"/>
              </a:xfrm>
              <a:prstGeom prst="bentConnector2">
                <a:avLst/>
              </a:prstGeom>
              <a:ln w="57150" cmpd="sng">
                <a:solidFill>
                  <a:srgbClr val="E9E9E9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Rounded Rectangle 117"/>
              <p:cNvSpPr/>
              <p:nvPr/>
            </p:nvSpPr>
            <p:spPr>
              <a:xfrm>
                <a:off x="304800" y="1904669"/>
                <a:ext cx="2362200" cy="2972173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381000" y="2134138"/>
                <a:ext cx="2209800" cy="53178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srgbClr val="131617"/>
                    </a:solidFill>
                    <a:latin typeface="Calibri"/>
                    <a:cs typeface="Calibri"/>
                  </a:rPr>
                  <a:t>Atmospheric state along trace</a:t>
                </a: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381000" y="2777017"/>
                <a:ext cx="2209800" cy="588242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srgbClr val="131617"/>
                    </a:solidFill>
                    <a:latin typeface="Calibri"/>
                    <a:cs typeface="Calibri"/>
                  </a:rPr>
                  <a:t>Surface characteristics in FOV</a:t>
                </a: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381000" y="3505490"/>
                <a:ext cx="2209800" cy="46986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1600" dirty="0">
                    <a:solidFill>
                      <a:srgbClr val="131617"/>
                    </a:solidFill>
                    <a:latin typeface="Calibri"/>
                    <a:cs typeface="Calibri"/>
                  </a:rPr>
                  <a:t>Sensor</a:t>
                </a:r>
                <a:r>
                  <a:rPr lang="en-US" sz="1600" dirty="0">
                    <a:solidFill>
                      <a:srgbClr val="131617"/>
                    </a:solidFill>
                    <a:latin typeface="Calibri"/>
                    <a:cs typeface="Calibri"/>
                  </a:rPr>
                  <a:t> and source locations</a:t>
                </a: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381000" y="4113766"/>
                <a:ext cx="2209800" cy="52996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800" dirty="0">
                    <a:solidFill>
                      <a:srgbClr val="131617"/>
                    </a:solidFill>
                    <a:latin typeface="Calibri"/>
                    <a:cs typeface="Calibri"/>
                  </a:rPr>
                  <a:t>Special setup</a:t>
                </a:r>
                <a:r>
                  <a:rPr lang="zh-CN" altLang="en-US" sz="1800" dirty="0">
                    <a:solidFill>
                      <a:srgbClr val="131617"/>
                    </a:solidFill>
                    <a:latin typeface="Calibri"/>
                    <a:cs typeface="Calibri"/>
                  </a:rPr>
                  <a:t> </a:t>
                </a:r>
                <a:r>
                  <a:rPr lang="en-US" altLang="zh-CN" sz="1800" dirty="0">
                    <a:solidFill>
                      <a:srgbClr val="131617"/>
                    </a:solidFill>
                    <a:latin typeface="Calibri"/>
                    <a:cs typeface="Calibri"/>
                  </a:rPr>
                  <a:t>for</a:t>
                </a:r>
                <a:r>
                  <a:rPr lang="zh-CN" altLang="en-US" sz="1800" dirty="0">
                    <a:solidFill>
                      <a:srgbClr val="131617"/>
                    </a:solidFill>
                    <a:latin typeface="Calibri"/>
                    <a:cs typeface="Calibri"/>
                  </a:rPr>
                  <a:t> </a:t>
                </a:r>
                <a:r>
                  <a:rPr lang="en-US" altLang="zh-CN" sz="1800" dirty="0">
                    <a:solidFill>
                      <a:srgbClr val="131617"/>
                    </a:solidFill>
                    <a:latin typeface="Calibri"/>
                    <a:cs typeface="Calibri"/>
                  </a:rPr>
                  <a:t>each</a:t>
                </a:r>
                <a:r>
                  <a:rPr lang="zh-CN" altLang="en-US" sz="1800" dirty="0">
                    <a:solidFill>
                      <a:srgbClr val="131617"/>
                    </a:solidFill>
                    <a:latin typeface="Calibri"/>
                    <a:cs typeface="Calibri"/>
                  </a:rPr>
                  <a:t> </a:t>
                </a:r>
                <a:r>
                  <a:rPr lang="en-US" altLang="zh-CN" sz="1800" dirty="0" err="1">
                    <a:solidFill>
                      <a:srgbClr val="131617"/>
                    </a:solidFill>
                    <a:latin typeface="Calibri"/>
                    <a:cs typeface="Calibri"/>
                  </a:rPr>
                  <a:t>obs</a:t>
                </a:r>
                <a:r>
                  <a:rPr lang="zh-CN" altLang="en-US" sz="1800" dirty="0">
                    <a:solidFill>
                      <a:srgbClr val="131617"/>
                    </a:solidFill>
                    <a:latin typeface="Calibri"/>
                    <a:cs typeface="Calibri"/>
                  </a:rPr>
                  <a:t> </a:t>
                </a:r>
                <a:r>
                  <a:rPr lang="en-US" altLang="zh-CN" sz="1800" dirty="0">
                    <a:solidFill>
                      <a:srgbClr val="131617"/>
                    </a:solidFill>
                    <a:latin typeface="Calibri"/>
                    <a:cs typeface="Calibri"/>
                  </a:rPr>
                  <a:t>profile</a:t>
                </a:r>
                <a:endParaRPr lang="en-US" sz="1800" dirty="0">
                  <a:solidFill>
                    <a:srgbClr val="131617"/>
                  </a:solidFill>
                  <a:latin typeface="Calibri"/>
                  <a:cs typeface="Calibri"/>
                </a:endParaRPr>
              </a:p>
            </p:txBody>
          </p:sp>
          <p:grpSp>
            <p:nvGrpSpPr>
              <p:cNvPr id="71701" name="Group 138"/>
              <p:cNvGrpSpPr>
                <a:grpSpLocks/>
              </p:cNvGrpSpPr>
              <p:nvPr/>
            </p:nvGrpSpPr>
            <p:grpSpPr bwMode="auto">
              <a:xfrm>
                <a:off x="3048000" y="1981200"/>
                <a:ext cx="2438400" cy="2895600"/>
                <a:chOff x="2667000" y="2133600"/>
                <a:chExt cx="2438400" cy="2895600"/>
              </a:xfrm>
            </p:grpSpPr>
            <p:sp>
              <p:nvSpPr>
                <p:cNvPr id="120" name="Rounded Rectangle 119"/>
                <p:cNvSpPr/>
                <p:nvPr/>
              </p:nvSpPr>
              <p:spPr>
                <a:xfrm>
                  <a:off x="2667000" y="2135380"/>
                  <a:ext cx="2438400" cy="2893861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" name="Rounded Rectangle 7"/>
                <p:cNvSpPr/>
                <p:nvPr/>
              </p:nvSpPr>
              <p:spPr>
                <a:xfrm>
                  <a:off x="2819400" y="2288360"/>
                  <a:ext cx="2133600" cy="468044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600" dirty="0">
                      <a:solidFill>
                        <a:schemeClr val="bg2"/>
                      </a:solidFill>
                      <a:latin typeface="Calibri"/>
                      <a:cs typeface="Calibri"/>
                    </a:rPr>
                    <a:t>Load coefficients </a:t>
                  </a:r>
                </a:p>
              </p:txBody>
            </p:sp>
            <p:sp>
              <p:nvSpPr>
                <p:cNvPr id="9" name="Rounded Rectangle 8"/>
                <p:cNvSpPr/>
                <p:nvPr/>
              </p:nvSpPr>
              <p:spPr>
                <a:xfrm>
                  <a:off x="2819400" y="2896635"/>
                  <a:ext cx="2133600" cy="411588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lnSpc>
                      <a:spcPct val="150000"/>
                    </a:lnSpc>
                    <a:defRPr/>
                  </a:pPr>
                  <a:r>
                    <a:rPr lang="en-US" sz="1600" dirty="0">
                      <a:solidFill>
                        <a:schemeClr val="tx2">
                          <a:lumMod val="10000"/>
                        </a:schemeClr>
                      </a:solidFill>
                      <a:latin typeface="Calibri"/>
                      <a:cs typeface="Calibri"/>
                    </a:rPr>
                    <a:t>Atmosphere structure</a:t>
                  </a:r>
                </a:p>
              </p:txBody>
            </p:sp>
            <p:sp>
              <p:nvSpPr>
                <p:cNvPr id="10" name="Rounded Rectangle 9"/>
                <p:cNvSpPr/>
                <p:nvPr/>
              </p:nvSpPr>
              <p:spPr>
                <a:xfrm>
                  <a:off x="2819400" y="3430242"/>
                  <a:ext cx="2133600" cy="409767"/>
                </a:xfrm>
                <a:prstGeom prst="round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lnSpc>
                      <a:spcPct val="150000"/>
                    </a:lnSpc>
                    <a:defRPr/>
                  </a:pPr>
                  <a:r>
                    <a:rPr lang="en-US" sz="1600" dirty="0">
                      <a:solidFill>
                        <a:srgbClr val="131617"/>
                      </a:solidFill>
                      <a:latin typeface="Calibri"/>
                      <a:cs typeface="Calibri"/>
                    </a:rPr>
                    <a:t>Surface structure</a:t>
                  </a:r>
                </a:p>
              </p:txBody>
            </p:sp>
            <p:sp>
              <p:nvSpPr>
                <p:cNvPr id="11" name="Rounded Rectangle 10"/>
                <p:cNvSpPr/>
                <p:nvPr/>
              </p:nvSpPr>
              <p:spPr>
                <a:xfrm>
                  <a:off x="2819400" y="3962027"/>
                  <a:ext cx="2133600" cy="409767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lnSpc>
                      <a:spcPct val="150000"/>
                    </a:lnSpc>
                    <a:defRPr/>
                  </a:pPr>
                  <a:r>
                    <a:rPr lang="en-US" sz="1600" dirty="0">
                      <a:solidFill>
                        <a:srgbClr val="131617"/>
                      </a:solidFill>
                      <a:latin typeface="Calibri"/>
                      <a:cs typeface="Calibri"/>
                    </a:rPr>
                    <a:t>Geometry structure</a:t>
                  </a:r>
                </a:p>
              </p:txBody>
            </p:sp>
            <p:sp>
              <p:nvSpPr>
                <p:cNvPr id="12" name="Rounded Rectangle 11"/>
                <p:cNvSpPr/>
                <p:nvPr/>
              </p:nvSpPr>
              <p:spPr>
                <a:xfrm>
                  <a:off x="2819400" y="4495635"/>
                  <a:ext cx="2133600" cy="409766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lnSpc>
                      <a:spcPct val="150000"/>
                    </a:lnSpc>
                    <a:defRPr/>
                  </a:pPr>
                  <a:r>
                    <a:rPr lang="en-US" sz="1600" dirty="0">
                      <a:solidFill>
                        <a:srgbClr val="131617"/>
                      </a:solidFill>
                      <a:latin typeface="Calibri"/>
                      <a:cs typeface="Calibri"/>
                    </a:rPr>
                    <a:t>Options structure</a:t>
                  </a:r>
                </a:p>
              </p:txBody>
            </p:sp>
          </p:grpSp>
          <p:cxnSp>
            <p:nvCxnSpPr>
              <p:cNvPr id="19" name="Straight Arrow Connector 18"/>
              <p:cNvCxnSpPr>
                <a:stCxn id="23" idx="3"/>
                <a:endCxn id="9" idx="1"/>
              </p:cNvCxnSpPr>
              <p:nvPr/>
            </p:nvCxnSpPr>
            <p:spPr>
              <a:xfrm>
                <a:off x="2590800" y="2401853"/>
                <a:ext cx="609600" cy="548176"/>
              </a:xfrm>
              <a:prstGeom prst="straightConnector1">
                <a:avLst/>
              </a:prstGeom>
              <a:ln w="38100" cmpd="sng">
                <a:solidFill>
                  <a:schemeClr val="accent4">
                    <a:lumMod val="20000"/>
                    <a:lumOff val="8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24" idx="3"/>
                <a:endCxn id="10" idx="1"/>
              </p:cNvCxnSpPr>
              <p:nvPr/>
            </p:nvCxnSpPr>
            <p:spPr>
              <a:xfrm>
                <a:off x="2590800" y="3070227"/>
                <a:ext cx="609600" cy="413409"/>
              </a:xfrm>
              <a:prstGeom prst="straightConnector1">
                <a:avLst/>
              </a:prstGeom>
              <a:ln w="38100" cmpd="sng">
                <a:solidFill>
                  <a:schemeClr val="accent5">
                    <a:lumMod val="20000"/>
                    <a:lumOff val="8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25" idx="3"/>
                <a:endCxn id="11" idx="1"/>
              </p:cNvCxnSpPr>
              <p:nvPr/>
            </p:nvCxnSpPr>
            <p:spPr>
              <a:xfrm>
                <a:off x="2590800" y="3740422"/>
                <a:ext cx="609600" cy="276820"/>
              </a:xfrm>
              <a:prstGeom prst="straightConnector1">
                <a:avLst/>
              </a:prstGeom>
              <a:ln w="38100" cmpd="sng">
                <a:solidFill>
                  <a:schemeClr val="accent6">
                    <a:lumMod val="20000"/>
                    <a:lumOff val="8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26" idx="3"/>
                <a:endCxn id="12" idx="1"/>
              </p:cNvCxnSpPr>
              <p:nvPr/>
            </p:nvCxnSpPr>
            <p:spPr>
              <a:xfrm>
                <a:off x="2590800" y="4379659"/>
                <a:ext cx="609600" cy="171191"/>
              </a:xfrm>
              <a:prstGeom prst="straightConnector1">
                <a:avLst/>
              </a:prstGeom>
              <a:ln w="38100" cmpd="sng">
                <a:solidFill>
                  <a:schemeClr val="accent1">
                    <a:lumMod val="20000"/>
                    <a:lumOff val="8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706" name="Group 184"/>
              <p:cNvGrpSpPr>
                <a:grpSpLocks/>
              </p:cNvGrpSpPr>
              <p:nvPr/>
            </p:nvGrpSpPr>
            <p:grpSpPr bwMode="auto">
              <a:xfrm>
                <a:off x="7543800" y="5181600"/>
                <a:ext cx="1371600" cy="457200"/>
                <a:chOff x="7315200" y="5410200"/>
                <a:chExt cx="1371600" cy="609600"/>
              </a:xfrm>
            </p:grpSpPr>
            <p:sp>
              <p:nvSpPr>
                <p:cNvPr id="165" name="Rounded Rectangle 164"/>
                <p:cNvSpPr/>
                <p:nvPr/>
              </p:nvSpPr>
              <p:spPr>
                <a:xfrm>
                  <a:off x="7315200" y="5409372"/>
                  <a:ext cx="1371600" cy="609488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6" name="Rounded Rectangle 165"/>
                <p:cNvSpPr/>
                <p:nvPr/>
              </p:nvSpPr>
              <p:spPr>
                <a:xfrm>
                  <a:off x="8086725" y="5484647"/>
                  <a:ext cx="522288" cy="458939"/>
                </a:xfrm>
                <a:prstGeom prst="roundRect">
                  <a:avLst/>
                </a:prstGeom>
                <a:solidFill>
                  <a:schemeClr val="bg2">
                    <a:lumMod val="10000"/>
                    <a:lumOff val="9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altLang="zh-CN" sz="1600" dirty="0">
                      <a:solidFill>
                        <a:srgbClr val="212121"/>
                      </a:solidFill>
                      <a:latin typeface="Calibri"/>
                      <a:cs typeface="Calibri"/>
                    </a:rPr>
                    <a:t>BK</a:t>
                  </a:r>
                  <a:endParaRPr lang="en-US" sz="1600" dirty="0">
                    <a:solidFill>
                      <a:srgbClr val="212121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110" name="Rounded Rectangle 109"/>
                <p:cNvSpPr/>
                <p:nvPr/>
              </p:nvSpPr>
              <p:spPr>
                <a:xfrm>
                  <a:off x="7451725" y="5484647"/>
                  <a:ext cx="558800" cy="458939"/>
                </a:xfrm>
                <a:prstGeom prst="roundRect">
                  <a:avLst/>
                </a:prstGeom>
                <a:solidFill>
                  <a:schemeClr val="bg2">
                    <a:lumMod val="10000"/>
                    <a:lumOff val="9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altLang="zh-CN" sz="1600" dirty="0" err="1">
                      <a:solidFill>
                        <a:srgbClr val="212121"/>
                      </a:solidFill>
                      <a:latin typeface="Calibri"/>
                      <a:cs typeface="Calibri"/>
                    </a:rPr>
                    <a:t>Obs</a:t>
                  </a:r>
                  <a:endParaRPr lang="en-US" sz="1600" dirty="0">
                    <a:solidFill>
                      <a:srgbClr val="212121"/>
                    </a:solidFill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74" name="Straight Arrow Connector 173"/>
              <p:cNvCxnSpPr>
                <a:stCxn id="97" idx="0"/>
                <a:endCxn id="118" idx="2"/>
              </p:cNvCxnSpPr>
              <p:nvPr/>
            </p:nvCxnSpPr>
            <p:spPr>
              <a:xfrm flipH="1" flipV="1">
                <a:off x="1485900" y="4876841"/>
                <a:ext cx="7938" cy="457118"/>
              </a:xfrm>
              <a:prstGeom prst="straightConnector1">
                <a:avLst/>
              </a:prstGeom>
              <a:ln w="57150" cmpd="sng">
                <a:solidFill>
                  <a:srgbClr val="E9E9E9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Arrow Connector 178"/>
              <p:cNvCxnSpPr>
                <a:stCxn id="120" idx="0"/>
                <a:endCxn id="3" idx="2"/>
              </p:cNvCxnSpPr>
              <p:nvPr/>
            </p:nvCxnSpPr>
            <p:spPr>
              <a:xfrm flipV="1">
                <a:off x="4267200" y="1431161"/>
                <a:ext cx="0" cy="551819"/>
              </a:xfrm>
              <a:prstGeom prst="straightConnector1">
                <a:avLst/>
              </a:prstGeom>
              <a:ln w="57150" cmpd="sng">
                <a:solidFill>
                  <a:srgbClr val="E9E9E9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Diamond 180"/>
              <p:cNvSpPr/>
              <p:nvPr/>
            </p:nvSpPr>
            <p:spPr>
              <a:xfrm>
                <a:off x="4572000" y="5670878"/>
                <a:ext cx="1981200" cy="839566"/>
              </a:xfrm>
              <a:prstGeom prst="diamon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1600" dirty="0">
                    <a:latin typeface="Calibri"/>
                    <a:cs typeface="Calibri"/>
                  </a:rPr>
                  <a:t>Converge?</a:t>
                </a:r>
                <a:endParaRPr lang="en-US" sz="1600" dirty="0">
                  <a:latin typeface="Calibri"/>
                  <a:cs typeface="Calibri"/>
                </a:endParaRPr>
              </a:p>
            </p:txBody>
          </p:sp>
          <p:cxnSp>
            <p:nvCxnSpPr>
              <p:cNvPr id="191" name="Straight Arrow Connector 190"/>
              <p:cNvCxnSpPr/>
              <p:nvPr/>
            </p:nvCxnSpPr>
            <p:spPr>
              <a:xfrm>
                <a:off x="8297863" y="5639918"/>
                <a:ext cx="0" cy="227647"/>
              </a:xfrm>
              <a:prstGeom prst="straightConnector1">
                <a:avLst/>
              </a:prstGeom>
              <a:ln w="38100" cmpd="sng">
                <a:solidFill>
                  <a:srgbClr val="E9E9E9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Arrow Connector 197"/>
              <p:cNvCxnSpPr>
                <a:stCxn id="181" idx="1"/>
                <a:endCxn id="207" idx="2"/>
              </p:cNvCxnSpPr>
              <p:nvPr/>
            </p:nvCxnSpPr>
            <p:spPr>
              <a:xfrm flipH="1">
                <a:off x="4203700" y="6091572"/>
                <a:ext cx="368300" cy="3642"/>
              </a:xfrm>
              <a:prstGeom prst="straightConnector1">
                <a:avLst/>
              </a:prstGeom>
              <a:ln w="38100" cmpd="sng">
                <a:solidFill>
                  <a:srgbClr val="E9E9E9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712" name="TextBox 203"/>
              <p:cNvSpPr txBox="1">
                <a:spLocks noChangeArrowheads="1"/>
              </p:cNvSpPr>
              <p:nvPr/>
            </p:nvSpPr>
            <p:spPr bwMode="auto">
              <a:xfrm>
                <a:off x="4792494" y="6222336"/>
                <a:ext cx="31290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  <a:latin typeface="Calibri" charset="0"/>
                    <a:cs typeface="Calibri" charset="0"/>
                  </a:rPr>
                  <a:t>Y</a:t>
                </a:r>
              </a:p>
            </p:txBody>
          </p:sp>
          <p:sp>
            <p:nvSpPr>
              <p:cNvPr id="207" name="Parallelogram 206"/>
              <p:cNvSpPr/>
              <p:nvPr/>
            </p:nvSpPr>
            <p:spPr>
              <a:xfrm>
                <a:off x="2965450" y="5867566"/>
                <a:ext cx="1295400" cy="455296"/>
              </a:xfrm>
              <a:prstGeom prst="parallelogram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000" dirty="0">
                    <a:latin typeface="Calibri"/>
                    <a:cs typeface="Calibri"/>
                  </a:rPr>
                  <a:t>Update</a:t>
                </a:r>
              </a:p>
            </p:txBody>
          </p:sp>
          <p:cxnSp>
            <p:nvCxnSpPr>
              <p:cNvPr id="220" name="Elbow Connector 219"/>
              <p:cNvCxnSpPr>
                <a:stCxn id="181" idx="2"/>
                <a:endCxn id="221" idx="3"/>
              </p:cNvCxnSpPr>
              <p:nvPr/>
            </p:nvCxnSpPr>
            <p:spPr>
              <a:xfrm rot="5400000">
                <a:off x="4969246" y="5960798"/>
                <a:ext cx="43708" cy="1143000"/>
              </a:xfrm>
              <a:prstGeom prst="bentConnector2">
                <a:avLst/>
              </a:prstGeom>
              <a:ln w="38100" cmpd="sng">
                <a:solidFill>
                  <a:srgbClr val="E9E9E9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1" name="Rounded Rectangle 220"/>
              <p:cNvSpPr/>
              <p:nvPr/>
            </p:nvSpPr>
            <p:spPr>
              <a:xfrm>
                <a:off x="3124200" y="6401173"/>
                <a:ext cx="1295400" cy="305959"/>
              </a:xfrm>
              <a:prstGeom prst="roundRect">
                <a:avLst/>
              </a:prstGeom>
              <a:solidFill>
                <a:srgbClr val="E9E9E9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000" dirty="0">
                    <a:solidFill>
                      <a:schemeClr val="bg2"/>
                    </a:solidFill>
                  </a:rPr>
                  <a:t>Solution</a:t>
                </a:r>
              </a:p>
            </p:txBody>
          </p:sp>
          <p:cxnSp>
            <p:nvCxnSpPr>
              <p:cNvPr id="229" name="Elbow Connector 228"/>
              <p:cNvCxnSpPr>
                <a:stCxn id="207" idx="5"/>
                <a:endCxn id="45" idx="3"/>
              </p:cNvCxnSpPr>
              <p:nvPr/>
            </p:nvCxnSpPr>
            <p:spPr>
              <a:xfrm rot="10800000">
                <a:off x="2555875" y="5714586"/>
                <a:ext cx="466725" cy="380628"/>
              </a:xfrm>
              <a:prstGeom prst="bentConnector3">
                <a:avLst/>
              </a:prstGeom>
              <a:ln w="38100" cmpd="sng">
                <a:solidFill>
                  <a:srgbClr val="E9E9E9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717" name="TextBox 229"/>
              <p:cNvSpPr txBox="1">
                <a:spLocks noChangeArrowheads="1"/>
              </p:cNvSpPr>
              <p:nvPr/>
            </p:nvSpPr>
            <p:spPr bwMode="auto">
              <a:xfrm>
                <a:off x="4297220" y="5721930"/>
                <a:ext cx="35022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  <a:latin typeface="Calibri" charset="0"/>
                    <a:cs typeface="Calibri" charset="0"/>
                  </a:rPr>
                  <a:t>N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76200" y="1023938"/>
              <a:ext cx="2895600" cy="12620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lvl="3" indent="0">
                <a:defRPr/>
              </a:pPr>
              <a:r>
                <a:rPr lang="en-US" sz="1600" kern="0" dirty="0">
                  <a:solidFill>
                    <a:prstClr val="white"/>
                  </a:solidFill>
                  <a:latin typeface="Trebuchet MS"/>
                  <a:ea typeface="Trebuchet MS"/>
                  <a:cs typeface="Trebuchet MS"/>
                  <a:sym typeface="Trebuchet MS"/>
                  <a:rtl val="0"/>
                </a:rPr>
                <a:t>Satellite radiances as input </a:t>
              </a:r>
            </a:p>
            <a:p>
              <a:pPr marL="0" lvl="3" indent="0">
                <a:defRPr/>
              </a:pPr>
              <a:r>
                <a:rPr lang="en-US" sz="1600" kern="0" dirty="0">
                  <a:solidFill>
                    <a:prstClr val="white"/>
                  </a:solidFill>
                  <a:latin typeface="Trebuchet MS"/>
                  <a:ea typeface="Trebuchet MS"/>
                  <a:cs typeface="Trebuchet MS"/>
                  <a:sym typeface="Trebuchet MS"/>
                  <a:rtl val="0"/>
                </a:rPr>
                <a:t> </a:t>
              </a:r>
            </a:p>
            <a:p>
              <a:pPr marL="0" lvl="3" indent="0">
                <a:defRPr/>
              </a:pPr>
              <a:r>
                <a:rPr lang="en-US" sz="1600" kern="0" dirty="0">
                  <a:solidFill>
                    <a:prstClr val="white"/>
                  </a:solidFill>
                  <a:latin typeface="Trebuchet MS"/>
                  <a:ea typeface="Trebuchet MS"/>
                  <a:cs typeface="Trebuchet MS"/>
                  <a:sym typeface="Trebuchet MS"/>
                  <a:rtl val="0"/>
                </a:rPr>
                <a:t>Design and coding underway</a:t>
              </a:r>
            </a:p>
            <a:p>
              <a:pPr>
                <a:defRPr/>
              </a:pPr>
              <a:endParaRPr lang="en-US" dirty="0"/>
            </a:p>
          </p:txBody>
        </p:sp>
        <p:sp>
          <p:nvSpPr>
            <p:cNvPr id="71685" name="TextBox 1"/>
            <p:cNvSpPr txBox="1">
              <a:spLocks noChangeArrowheads="1"/>
            </p:cNvSpPr>
            <p:nvPr/>
          </p:nvSpPr>
          <p:spPr bwMode="auto">
            <a:xfrm>
              <a:off x="5605800" y="2097480"/>
              <a:ext cx="1719742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Calibri" charset="0"/>
                  <a:cs typeface="Calibri" charset="0"/>
                </a:rPr>
                <a:t>Interface</a:t>
              </a:r>
            </a:p>
          </p:txBody>
        </p:sp>
        <p:sp>
          <p:nvSpPr>
            <p:cNvPr id="71686" name="Rectangle 5"/>
            <p:cNvSpPr>
              <a:spLocks noChangeArrowheads="1"/>
            </p:cNvSpPr>
            <p:nvPr/>
          </p:nvSpPr>
          <p:spPr bwMode="auto">
            <a:xfrm>
              <a:off x="3709440" y="5239110"/>
              <a:ext cx="17636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latin typeface="Calibri" charset="0"/>
                  <a:cs typeface="Calibri" charset="0"/>
                </a:rPr>
                <a:t>DA system</a:t>
              </a:r>
            </a:p>
          </p:txBody>
        </p:sp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3"/>
          <p:cNvSpPr txBox="1">
            <a:spLocks noChangeArrowheads="1"/>
          </p:cNvSpPr>
          <p:nvPr/>
        </p:nvSpPr>
        <p:spPr bwMode="auto">
          <a:xfrm>
            <a:off x="2681832" y="2251873"/>
            <a:ext cx="33025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Times New Roman" charset="0"/>
              <a:buNone/>
              <a:defRPr/>
            </a:pPr>
            <a:r>
              <a:rPr lang="en-US" sz="4000" b="1" dirty="0">
                <a:solidFill>
                  <a:srgbClr val="008000"/>
                </a:solidFill>
                <a:latin typeface="+mj-lt"/>
              </a:rPr>
              <a:t>Backup Slides</a:t>
            </a:r>
          </a:p>
        </p:txBody>
      </p:sp>
      <p:sp>
        <p:nvSpPr>
          <p:cNvPr id="58371" name="TextBox 3"/>
          <p:cNvSpPr txBox="1">
            <a:spLocks noChangeArrowheads="1"/>
          </p:cNvSpPr>
          <p:nvPr/>
        </p:nvSpPr>
        <p:spPr bwMode="auto">
          <a:xfrm>
            <a:off x="76200" y="4419600"/>
            <a:ext cx="311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endParaRPr lang="en-US" sz="280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837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FEF845D-9074-D14A-868C-75FE75FE720E}" type="slidenum">
              <a:rPr lang="en-US" sz="1200">
                <a:solidFill>
                  <a:srgbClr val="898989"/>
                </a:solidFill>
              </a:rPr>
              <a:pPr eaLnBrk="1" hangingPunct="1"/>
              <a:t>72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6226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combined_animation_8_dsrc_cyl-31Oct1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050"/>
            <a:ext cx="91440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3D 1 km CLOUD ANALYSIS LOOP</a:t>
            </a:r>
            <a:endParaRPr lang="en-US" sz="2400" b="1">
              <a:solidFill>
                <a:srgbClr val="3333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6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245225"/>
            <a:ext cx="457200" cy="4762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1480F9-1305-1942-A8CC-839A12273A87}" type="slidenum">
              <a:rPr lang="en-US" sz="1400"/>
              <a:pPr eaLnBrk="1" hangingPunct="1"/>
              <a:t>73</a:t>
            </a:fld>
            <a:endParaRPr lang="en-US" sz="1400"/>
          </a:p>
        </p:txBody>
      </p:sp>
      <p:sp>
        <p:nvSpPr>
          <p:cNvPr id="37891" name="TextBox 13"/>
          <p:cNvSpPr txBox="1">
            <a:spLocks noChangeArrowheads="1"/>
          </p:cNvSpPr>
          <p:nvPr/>
        </p:nvSpPr>
        <p:spPr bwMode="auto">
          <a:xfrm>
            <a:off x="6646863" y="381000"/>
            <a:ext cx="2497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ko-KR" sz="1800" i="1">
                <a:solidFill>
                  <a:srgbClr val="00A034"/>
                </a:solidFill>
              </a:rPr>
              <a:t>Courtesy Steve Albers</a:t>
            </a:r>
            <a:endParaRPr lang="ko-KR" altLang="en-US" sz="1800" i="1">
              <a:solidFill>
                <a:srgbClr val="00A034"/>
              </a:solidFill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-42863" y="685800"/>
            <a:ext cx="9170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i="1">
                <a:solidFill>
                  <a:srgbClr val="0027E0"/>
                </a:solidFill>
                <a:latin typeface="Calibri" charset="0"/>
                <a:cs typeface="Calibri" charset="0"/>
              </a:rPr>
              <a:t>Unique feature of LAPS, critical for WOF, Nextgen, etc</a:t>
            </a:r>
            <a:endParaRPr lang="en-US" sz="2400" i="1">
              <a:solidFill>
                <a:srgbClr val="0027E0"/>
              </a:solidFill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7938" y="1066800"/>
            <a:ext cx="91709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latin typeface="Calibri" charset="0"/>
                <a:cs typeface="Calibri" charset="0"/>
              </a:rPr>
              <a:t>Clouds as seen from top of DSRC building in Boulder by </a:t>
            </a:r>
            <a:r>
              <a:rPr lang="en-US" sz="2400" b="1" i="1">
                <a:solidFill>
                  <a:srgbClr val="0027E0"/>
                </a:solidFill>
                <a:latin typeface="Calibri" charset="0"/>
                <a:cs typeface="Calibri" charset="0"/>
              </a:rPr>
              <a:t>LAPS ANALYSIS</a:t>
            </a:r>
            <a:endParaRPr lang="en-US" sz="2400" b="1" i="1"/>
          </a:p>
        </p:txBody>
      </p:sp>
      <p:sp>
        <p:nvSpPr>
          <p:cNvPr id="37894" name="Rectangle 1"/>
          <p:cNvSpPr>
            <a:spLocks noChangeArrowheads="1"/>
          </p:cNvSpPr>
          <p:nvPr/>
        </p:nvSpPr>
        <p:spPr bwMode="auto">
          <a:xfrm>
            <a:off x="6934200" y="6324600"/>
            <a:ext cx="237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i="1">
                <a:solidFill>
                  <a:srgbClr val="0027E0"/>
                </a:solidFill>
                <a:latin typeface="Calibri" charset="0"/>
                <a:cs typeface="Calibri" charset="0"/>
              </a:rPr>
              <a:t>ALLSKY CAMERA</a:t>
            </a:r>
            <a:endParaRPr lang="en-US" sz="2400" b="1" i="1"/>
          </a:p>
        </p:txBody>
      </p:sp>
      <p:sp>
        <p:nvSpPr>
          <p:cNvPr id="37895" name="Rectangle 6"/>
          <p:cNvSpPr>
            <a:spLocks noChangeArrowheads="1"/>
          </p:cNvSpPr>
          <p:nvPr/>
        </p:nvSpPr>
        <p:spPr bwMode="auto">
          <a:xfrm>
            <a:off x="152400" y="6324600"/>
            <a:ext cx="4765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charset="0"/>
                <a:cs typeface="Calibri" charset="0"/>
              </a:rPr>
              <a:t>19:30-21:15 UTC Oct 31, 2013, 15-min frequency </a:t>
            </a:r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524756" y="-104969"/>
            <a:ext cx="8229600" cy="842962"/>
          </a:xfrm>
        </p:spPr>
        <p:txBody>
          <a:bodyPr/>
          <a:lstStyle/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All-sky Simulation Purpose</a:t>
            </a:r>
          </a:p>
        </p:txBody>
      </p:sp>
      <p:sp>
        <p:nvSpPr>
          <p:cNvPr id="31746" name="Text Placeholder 2"/>
          <p:cNvSpPr>
            <a:spLocks noGrp="1"/>
          </p:cNvSpPr>
          <p:nvPr>
            <p:ph type="body" idx="1"/>
          </p:nvPr>
        </p:nvSpPr>
        <p:spPr>
          <a:xfrm>
            <a:off x="196850" y="838077"/>
            <a:ext cx="8677275" cy="6023637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Helps communicate capabilities of high-resolution real-time LAPS model, literally “</a:t>
            </a:r>
            <a:r>
              <a:rPr lang="en-US" sz="24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peering inside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</a:p>
          <a:p>
            <a:pPr lvl="1">
              <a:spcBef>
                <a:spcPts val="1200"/>
              </a:spcBef>
              <a:buFont typeface="Wingdings" charset="2"/>
              <a:buChar char="§"/>
            </a:pP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Analyses</a:t>
            </a:r>
          </a:p>
          <a:p>
            <a:pPr lvl="1">
              <a:spcBef>
                <a:spcPts val="1200"/>
              </a:spcBef>
              <a:buFont typeface="Wingdings" charset="2"/>
              <a:buChar char="§"/>
            </a:pP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Forecasts</a:t>
            </a: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Display output for </a:t>
            </a:r>
            <a:r>
              <a:rPr lang="en-US" sz="2400" b="1" dirty="0">
                <a:solidFill>
                  <a:srgbClr val="FF6600"/>
                </a:solidFill>
                <a:latin typeface="Arial" charset="0"/>
                <a:ea typeface="ＭＳ Ｐゴシック" charset="0"/>
              </a:rPr>
              <a:t>scientific and lay 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audiences</a:t>
            </a:r>
          </a:p>
          <a:p>
            <a:pPr lvl="1">
              <a:spcBef>
                <a:spcPts val="1200"/>
              </a:spcBef>
              <a:buFont typeface="Wingdings" charset="2"/>
              <a:buChar char="§"/>
            </a:pP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Connect weather phenomena with what can be seen in the sky (bringing </a:t>
            </a:r>
            <a:r>
              <a:rPr lang="en-US" sz="2400" b="1" dirty="0">
                <a:solidFill>
                  <a:srgbClr val="FF6600"/>
                </a:solidFill>
                <a:latin typeface="Arial" charset="0"/>
                <a:ea typeface="ＭＳ Ｐゴシック" charset="0"/>
              </a:rPr>
              <a:t>science and art 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together)</a:t>
            </a: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Visual display </a:t>
            </a:r>
            <a:r>
              <a:rPr lang="en-US" sz="2400" b="1" dirty="0">
                <a:solidFill>
                  <a:srgbClr val="FF6600"/>
                </a:solidFill>
                <a:latin typeface="Arial" charset="0"/>
                <a:ea typeface="ＭＳ Ｐゴシック" charset="0"/>
              </a:rPr>
              <a:t>conveys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a lot of </a:t>
            </a:r>
            <a:r>
              <a:rPr lang="en-US" sz="2400" b="1" dirty="0">
                <a:solidFill>
                  <a:srgbClr val="FF6600"/>
                </a:solidFill>
                <a:latin typeface="Arial" charset="0"/>
                <a:ea typeface="ＭＳ Ｐゴシック" charset="0"/>
              </a:rPr>
              <a:t>information</a:t>
            </a:r>
          </a:p>
          <a:p>
            <a:pPr lvl="1">
              <a:spcBef>
                <a:spcPts val="1200"/>
              </a:spcBef>
              <a:buFont typeface="Wingdings" charset="2"/>
              <a:buChar char="§"/>
            </a:pP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Clouds, Precipitation, Aerosols, Land Surface</a:t>
            </a: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Helps guide improvements in cloud, etc. analyses and model initialization</a:t>
            </a:r>
          </a:p>
          <a:p>
            <a:pPr lvl="1">
              <a:spcBef>
                <a:spcPts val="1200"/>
              </a:spcBef>
              <a:buFont typeface="Arial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</a:t>
            </a:r>
            <a:r>
              <a:rPr lang="en-US" sz="24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independent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validation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of both model fields and visualization package</a:t>
            </a: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Potential use as an input for model </a:t>
            </a:r>
            <a:r>
              <a:rPr lang="en-US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data assimilation</a:t>
            </a:r>
          </a:p>
          <a:p>
            <a:pPr lvl="1">
              <a:spcBef>
                <a:spcPts val="1200"/>
              </a:spcBef>
              <a:buFont typeface="Arial"/>
              <a:buChar char="•"/>
            </a:pPr>
            <a:r>
              <a:rPr lang="en-US" sz="24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Variational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forward model (for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vLAPS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&amp; GSI)</a:t>
            </a: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8229600" y="6245225"/>
            <a:ext cx="4572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18B72C05-4274-D242-BA78-E78DA5042A50}" type="slidenum">
              <a:rPr lang="en-US" sz="1400" smtClean="0">
                <a:solidFill>
                  <a:srgbClr val="000000"/>
                </a:solidFill>
              </a:rPr>
              <a:pPr eaLnBrk="1" hangingPunct="1"/>
              <a:t>74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hape 228"/>
          <p:cNvSpPr>
            <a:spLocks noGrp="1"/>
          </p:cNvSpPr>
          <p:nvPr>
            <p:ph type="ctrTitle"/>
          </p:nvPr>
        </p:nvSpPr>
        <p:spPr>
          <a:xfrm>
            <a:off x="667381" y="380683"/>
            <a:ext cx="8559800" cy="1058862"/>
          </a:xfrm>
        </p:spPr>
        <p:txBody>
          <a:bodyPr lIns="91425" tIns="91425" rIns="91425" bIns="91425" anchor="b">
            <a:normAutofit fontScale="90000"/>
          </a:bodyPr>
          <a:lstStyle/>
          <a:p>
            <a:pPr algn="just"/>
            <a:r>
              <a:rPr lang="en-US" sz="3600" b="1" dirty="0">
                <a:latin typeface="Arial" charset="0"/>
                <a:ea typeface="ＭＳ Ｐゴシック" charset="0"/>
                <a:cs typeface="ＭＳ Ｐゴシック" charset="0"/>
              </a:rPr>
              <a:t>Cylindrical Panoramic Comparison</a:t>
            </a:r>
            <a:br>
              <a:rPr lang="en-US" sz="3600" b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latin typeface="Arial" charset="0"/>
                <a:ea typeface="ＭＳ Ｐゴシック" charset="0"/>
                <a:cs typeface="ＭＳ Ｐゴシック" charset="0"/>
              </a:rPr>
              <a:t>              </a:t>
            </a:r>
            <a:r>
              <a:rPr lang="en-US" sz="24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(1/4 degree resolution)</a:t>
            </a:r>
          </a:p>
        </p:txBody>
      </p:sp>
      <p:sp>
        <p:nvSpPr>
          <p:cNvPr id="229" name="Shape 229"/>
          <p:cNvSpPr txBox="1">
            <a:spLocks noGrp="1"/>
          </p:cNvSpPr>
          <p:nvPr>
            <p:ph type="subTitle" idx="1"/>
          </p:nvPr>
        </p:nvSpPr>
        <p:spPr>
          <a:xfrm>
            <a:off x="1082675" y="3230563"/>
            <a:ext cx="7035800" cy="925512"/>
          </a:xfrm>
        </p:spPr>
        <p:txBody>
          <a:bodyPr lIns="91425" tIns="91425" rIns="91425" bIns="91425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245225"/>
            <a:ext cx="4572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B72C05-4274-D242-BA78-E78DA5042A50}" type="slidenum">
              <a:rPr lang="en-US" sz="1400">
                <a:solidFill>
                  <a:srgbClr val="000000"/>
                </a:solidFill>
              </a:rPr>
              <a:pPr eaLnBrk="1" hangingPunct="1"/>
              <a:t>75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6867" name="Picture 2" descr="combined_1411020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250"/>
            <a:ext cx="91440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hape 158"/>
          <p:cNvSpPr>
            <a:spLocks noGrp="1"/>
          </p:cNvSpPr>
          <p:nvPr>
            <p:ph type="ctrTitle"/>
          </p:nvPr>
        </p:nvSpPr>
        <p:spPr>
          <a:xfrm>
            <a:off x="1670571" y="-89982"/>
            <a:ext cx="5072062" cy="1058863"/>
          </a:xfrm>
        </p:spPr>
        <p:txBody>
          <a:bodyPr lIns="91425" tIns="91425" rIns="91425" bIns="91425" anchor="b"/>
          <a:lstStyle/>
          <a:p>
            <a:r>
              <a:rPr lang="en-US" sz="3600" b="1" dirty="0">
                <a:latin typeface="Arial" charset="0"/>
                <a:ea typeface="ＭＳ Ｐゴシック" charset="0"/>
                <a:cs typeface="ＭＳ Ｐゴシック" charset="0"/>
              </a:rPr>
              <a:t>Panoramic View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subTitle" idx="1"/>
          </p:nvPr>
        </p:nvSpPr>
        <p:spPr>
          <a:xfrm>
            <a:off x="1054100" y="5729288"/>
            <a:ext cx="7035800" cy="925512"/>
          </a:xfrm>
        </p:spPr>
        <p:txBody>
          <a:bodyPr lIns="91425" tIns="91425" rIns="91425" bIns="91425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245225"/>
            <a:ext cx="4572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B72C05-4274-D242-BA78-E78DA5042A50}" type="slidenum">
              <a:rPr lang="en-US" sz="1400">
                <a:solidFill>
                  <a:srgbClr val="000000"/>
                </a:solidFill>
              </a:rPr>
              <a:pPr eaLnBrk="1" hangingPunct="1"/>
              <a:t>76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2771" name="Shape 160"/>
          <p:cNvSpPr txBox="1">
            <a:spLocks noChangeArrowheads="1"/>
          </p:cNvSpPr>
          <p:nvPr/>
        </p:nvSpPr>
        <p:spPr bwMode="auto">
          <a:xfrm>
            <a:off x="28575" y="5238750"/>
            <a:ext cx="91440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b="1">
                <a:solidFill>
                  <a:srgbClr val="FFFFFF"/>
                </a:solidFill>
                <a:latin typeface="Trebuchet MS" charset="0"/>
                <a:cs typeface="Trebuchet MS" charset="0"/>
                <a:sym typeface="Trebuchet MS" charset="0"/>
              </a:rPr>
              <a:t>
</a:t>
            </a:r>
          </a:p>
          <a:p>
            <a:pPr eaLnBrk="1" hangingPunct="1"/>
            <a:endParaRPr lang="en-US" b="1">
              <a:solidFill>
                <a:srgbClr val="FFFFFF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pic>
        <p:nvPicPr>
          <p:cNvPr id="32772" name="Picture 1" descr="combined_latest_dsrc_cy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7600"/>
            <a:ext cx="91440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hape 228"/>
          <p:cNvSpPr>
            <a:spLocks noGrp="1"/>
          </p:cNvSpPr>
          <p:nvPr>
            <p:ph type="ctrTitle"/>
          </p:nvPr>
        </p:nvSpPr>
        <p:spPr>
          <a:xfrm>
            <a:off x="723619" y="397706"/>
            <a:ext cx="7394856" cy="1058862"/>
          </a:xfrm>
        </p:spPr>
        <p:txBody>
          <a:bodyPr lIns="91425" tIns="91425" rIns="91425" bIns="91425" anchor="b">
            <a:normAutofit fontScale="90000"/>
          </a:bodyPr>
          <a:lstStyle/>
          <a:p>
            <a:r>
              <a:rPr lang="en-US" sz="3600" b="1" dirty="0">
                <a:latin typeface="Arial" charset="0"/>
                <a:ea typeface="ＭＳ Ｐゴシック" charset="0"/>
                <a:cs typeface="ＭＳ Ｐゴシック" charset="0"/>
              </a:rPr>
              <a:t>Panoramic Analysis Comparison</a:t>
            </a:r>
            <a:br>
              <a:rPr lang="en-US" sz="3600" b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(500m grid - 1/4 degree angular resolution - loop)</a:t>
            </a:r>
          </a:p>
        </p:txBody>
      </p:sp>
      <p:sp>
        <p:nvSpPr>
          <p:cNvPr id="229" name="Shape 229"/>
          <p:cNvSpPr txBox="1">
            <a:spLocks noGrp="1"/>
          </p:cNvSpPr>
          <p:nvPr>
            <p:ph type="subTitle" idx="1"/>
          </p:nvPr>
        </p:nvSpPr>
        <p:spPr>
          <a:xfrm>
            <a:off x="1082675" y="3230563"/>
            <a:ext cx="7035800" cy="925512"/>
          </a:xfrm>
        </p:spPr>
        <p:txBody>
          <a:bodyPr lIns="91425" tIns="91425" rIns="91425" bIns="91425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381750"/>
            <a:ext cx="4572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B72C05-4274-D242-BA78-E78DA5042A50}" type="slidenum">
              <a:rPr lang="en-US" sz="1400">
                <a:solidFill>
                  <a:srgbClr val="000000"/>
                </a:solidFill>
              </a:rPr>
              <a:pPr eaLnBrk="1" hangingPunct="1"/>
              <a:t>77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40963" name="Picture 2" descr="ani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3976"/>
            <a:ext cx="91440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ctrTitle"/>
          </p:nvPr>
        </p:nvSpPr>
        <p:spPr>
          <a:xfrm>
            <a:off x="1244473" y="-612928"/>
            <a:ext cx="7754100" cy="2037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just" rtl="0">
              <a:buNone/>
            </a:pPr>
            <a:r>
              <a:rPr lang="en" sz="3600" dirty="0"/>
              <a:t>
</a:t>
            </a:r>
          </a:p>
          <a:p>
            <a:pPr lvl="0" algn="just" rtl="0">
              <a:buNone/>
            </a:pPr>
            <a:r>
              <a:rPr lang="en" sz="3600" dirty="0"/>
              <a:t>Example Animation #2</a:t>
            </a:r>
          </a:p>
          <a:p>
            <a:pPr lvl="0" algn="just" rtl="0">
              <a:buNone/>
            </a:pPr>
            <a:endParaRPr lang="en" sz="3600" dirty="0"/>
          </a:p>
        </p:txBody>
      </p:sp>
      <p:sp>
        <p:nvSpPr>
          <p:cNvPr id="243" name="Shape 243"/>
          <p:cNvSpPr txBox="1">
            <a:spLocks noGrp="1"/>
          </p:cNvSpPr>
          <p:nvPr>
            <p:ph type="subTitle" idx="1"/>
          </p:nvPr>
        </p:nvSpPr>
        <p:spPr>
          <a:xfrm>
            <a:off x="1054040" y="5728930"/>
            <a:ext cx="7035899" cy="925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244" name="Shape 244"/>
          <p:cNvSpPr txBox="1"/>
          <p:nvPr/>
        </p:nvSpPr>
        <p:spPr>
          <a:xfrm>
            <a:off x="28000" y="5238850"/>
            <a:ext cx="9144000" cy="656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endParaRPr lang="en" sz="24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Picture 1" descr="13240-1900-224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f_aero_spectr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18433" name="Shape 214"/>
          <p:cNvSpPr txBox="1">
            <a:spLocks noGrp="1"/>
          </p:cNvSpPr>
          <p:nvPr>
            <p:ph type="ctrTitle"/>
          </p:nvPr>
        </p:nvSpPr>
        <p:spPr>
          <a:xfrm>
            <a:off x="-273050" y="-102794"/>
            <a:ext cx="9144000" cy="725487"/>
          </a:xfrm>
        </p:spPr>
        <p:txBody>
          <a:bodyPr/>
          <a:lstStyle>
            <a:lvl1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r>
              <a:rPr lang="en-US" sz="3500" b="1" dirty="0">
                <a:solidFill>
                  <a:srgbClr val="FFFFFF"/>
                </a:solidFill>
                <a:latin typeface="Trebuchet MS" charset="0"/>
                <a:cs typeface="Trebuchet MS" charset="0"/>
                <a:sym typeface="Trebuchet MS" charset="0"/>
              </a:rPr>
              <a:t>Aerosol Scattering Phase Function</a:t>
            </a:r>
          </a:p>
        </p:txBody>
      </p:sp>
      <p:sp>
        <p:nvSpPr>
          <p:cNvPr id="18434" name="Shape 215"/>
          <p:cNvSpPr txBox="1">
            <a:spLocks noGrp="1"/>
          </p:cNvSpPr>
          <p:nvPr>
            <p:ph type="subTitle" idx="1"/>
          </p:nvPr>
        </p:nvSpPr>
        <p:spPr>
          <a:xfrm>
            <a:off x="1082675" y="3230563"/>
            <a:ext cx="7035800" cy="925512"/>
          </a:xfrm>
        </p:spPr>
        <p:txBody>
          <a:bodyPr/>
          <a:lstStyle>
            <a:lvl1pPr indent="152400" algn="ctr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endParaRPr lang="en-US" sz="2400">
              <a:solidFill>
                <a:srgbClr val="FFFFFF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0" y="1803400"/>
            <a:ext cx="9144000" cy="4092575"/>
          </a:xfrm>
          <a:prstGeom prst="rect">
            <a:avLst/>
          </a:prstGeom>
        </p:spPr>
        <p:txBody>
          <a:bodyPr lIns="91425" tIns="91425" rIns="91425" bIns="91425" anchor="ctr"/>
          <a:lstStyle/>
          <a:p>
            <a:pPr marL="533400"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6767" y="1333092"/>
            <a:ext cx="6820368" cy="3939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Integrates to 1 over the sphere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Four-term phase function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400" dirty="0">
                <a:solidFill>
                  <a:srgbClr val="0000FF"/>
                </a:solidFill>
              </a:rPr>
              <a:t>3 terms are </a:t>
            </a:r>
            <a:r>
              <a:rPr lang="en-US" sz="1400" dirty="0" err="1">
                <a:solidFill>
                  <a:srgbClr val="0000FF"/>
                </a:solidFill>
              </a:rPr>
              <a:t>Henyey</a:t>
            </a:r>
            <a:r>
              <a:rPr lang="en-US" sz="1400" dirty="0">
                <a:solidFill>
                  <a:srgbClr val="0000FF"/>
                </a:solidFill>
              </a:rPr>
              <a:t>-Greenstein functions, </a:t>
            </a:r>
          </a:p>
          <a:p>
            <a:pPr lvl="1"/>
            <a:r>
              <a:rPr lang="en-US" sz="1400" dirty="0">
                <a:solidFill>
                  <a:srgbClr val="0000FF"/>
                </a:solidFill>
              </a:rPr>
              <a:t>      asymmetry factor “g”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400" dirty="0">
                <a:solidFill>
                  <a:srgbClr val="0000FF"/>
                </a:solidFill>
              </a:rPr>
              <a:t>4</a:t>
            </a:r>
            <a:r>
              <a:rPr lang="en-US" sz="1400" baseline="30000" dirty="0">
                <a:solidFill>
                  <a:srgbClr val="0000FF"/>
                </a:solidFill>
              </a:rPr>
              <a:t>th</a:t>
            </a:r>
            <a:r>
              <a:rPr lang="en-US" sz="1400" dirty="0">
                <a:solidFill>
                  <a:srgbClr val="0000FF"/>
                </a:solidFill>
              </a:rPr>
              <a:t> term uses the form (1.+b/2) * </a:t>
            </a:r>
            <a:r>
              <a:rPr lang="en-US" sz="1400" dirty="0" err="1">
                <a:solidFill>
                  <a:srgbClr val="0000FF"/>
                </a:solidFill>
              </a:rPr>
              <a:t>cos</a:t>
            </a:r>
            <a:r>
              <a:rPr lang="en-US" sz="1400" baseline="30000" dirty="0" err="1">
                <a:solidFill>
                  <a:srgbClr val="0000FF"/>
                </a:solidFill>
              </a:rPr>
              <a:t>b</a:t>
            </a:r>
            <a:r>
              <a:rPr lang="en-US" sz="1400" dirty="0">
                <a:solidFill>
                  <a:srgbClr val="0000FF"/>
                </a:solidFill>
              </a:rPr>
              <a:t>(x/2)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400" dirty="0">
                <a:solidFill>
                  <a:srgbClr val="0000FF"/>
                </a:solidFill>
              </a:rPr>
              <a:t>Approximates Mie scattering for non-spherical aerosols with bi-modal size distribution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400" dirty="0">
                <a:solidFill>
                  <a:srgbClr val="0000FF"/>
                </a:solidFill>
              </a:rPr>
              <a:t>Agrees with recent </a:t>
            </a:r>
            <a:r>
              <a:rPr lang="en-US" sz="1400" b="1" dirty="0">
                <a:solidFill>
                  <a:srgbClr val="0000FF"/>
                </a:solidFill>
              </a:rPr>
              <a:t>AERONET</a:t>
            </a:r>
            <a:r>
              <a:rPr lang="en-US" sz="1400" dirty="0">
                <a:solidFill>
                  <a:srgbClr val="0000FF"/>
                </a:solidFill>
              </a:rPr>
              <a:t> aerosol phase function measurements in Boulder area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Single Scattering Albedo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Angstrom exponent (wavelength dependence for </a:t>
            </a:r>
            <a:r>
              <a:rPr lang="en-US" sz="1600" b="1" dirty="0" err="1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sz="1600" dirty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Wavelength dependent </a:t>
            </a:r>
            <a:r>
              <a:rPr lang="en-US" sz="1600" dirty="0">
                <a:solidFill>
                  <a:srgbClr val="0000FF"/>
                </a:solidFill>
              </a:rPr>
              <a:t>phase function?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Connect to aerosol phase function database?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Consider size distribution of aerosols from chemistry model?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65254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ctrTitle"/>
          </p:nvPr>
        </p:nvSpPr>
        <p:spPr>
          <a:xfrm>
            <a:off x="1249150" y="-341363"/>
            <a:ext cx="5988000" cy="1058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-US" sz="3600" dirty="0"/>
              <a:t>Camera </a:t>
            </a:r>
            <a:r>
              <a:rPr lang="en" sz="3600" dirty="0"/>
              <a:t>Image Navigation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subTitle" idx="1"/>
          </p:nvPr>
        </p:nvSpPr>
        <p:spPr>
          <a:xfrm>
            <a:off x="1082040" y="3230880"/>
            <a:ext cx="7035899" cy="925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4775" y="1606610"/>
            <a:ext cx="4525625" cy="441439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121" name="Shape 121"/>
          <p:cNvSpPr/>
          <p:nvPr/>
        </p:nvSpPr>
        <p:spPr>
          <a:xfrm>
            <a:off x="4613625" y="1576726"/>
            <a:ext cx="4525625" cy="441439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22" name="Shape 122"/>
          <p:cNvSpPr txBox="1"/>
          <p:nvPr/>
        </p:nvSpPr>
        <p:spPr>
          <a:xfrm>
            <a:off x="4775" y="621059"/>
            <a:ext cx="8913899" cy="153894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19100" lvl="0" indent="-342900" algn="l" rtl="0">
              <a:lnSpc>
                <a:spcPct val="115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2000" b="1" dirty="0">
                <a:solidFill>
                  <a:srgbClr val="00FF00"/>
                </a:solidFill>
                <a:latin typeface="Trebuchet MS"/>
                <a:ea typeface="Trebuchet MS"/>
                <a:cs typeface="Trebuchet MS"/>
                <a:sym typeface="Trebuchet MS"/>
              </a:rPr>
              <a:t>Overall correction</a:t>
            </a:r>
            <a:r>
              <a:rPr lang="en" sz="20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based on optical axis centering, </a:t>
            </a:r>
            <a:r>
              <a:rPr lang="en" sz="2000" b="1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spherical rotation,</a:t>
            </a:r>
            <a:r>
              <a:rPr lang="en" sz="20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and </a:t>
            </a:r>
            <a:r>
              <a:rPr lang="en" sz="2000" b="1" dirty="0">
                <a:solidFill>
                  <a:srgbClr val="6FA8DC"/>
                </a:solidFill>
                <a:latin typeface="Trebuchet MS"/>
                <a:ea typeface="Trebuchet MS"/>
                <a:cs typeface="Trebuchet MS"/>
                <a:sym typeface="Trebuchet MS"/>
              </a:rPr>
              <a:t>radial lens “distortion”</a:t>
            </a:r>
            <a:endParaRPr lang="en" sz="2000" b="1" dirty="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endParaRPr lang="en" sz="2400" b="1" dirty="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endParaRPr lang="en" sz="2400" b="1" dirty="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4358" y="6006067"/>
            <a:ext cx="8897471" cy="7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285750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Stars are used as reference points</a:t>
            </a:r>
          </a:p>
          <a:p>
            <a:pPr marL="361950" lvl="0" indent="-285750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</a:pPr>
            <a:endParaRPr lang="en" sz="2000" b="1" dirty="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214"/>
          <p:cNvSpPr txBox="1">
            <a:spLocks noGrp="1"/>
          </p:cNvSpPr>
          <p:nvPr>
            <p:ph type="ctrTitle"/>
          </p:nvPr>
        </p:nvSpPr>
        <p:spPr>
          <a:xfrm>
            <a:off x="-273050" y="-102794"/>
            <a:ext cx="9144000" cy="725487"/>
          </a:xfrm>
        </p:spPr>
        <p:txBody>
          <a:bodyPr/>
          <a:lstStyle>
            <a:lvl1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r>
              <a:rPr lang="en-US" sz="3500" b="1" dirty="0">
                <a:solidFill>
                  <a:srgbClr val="FFFFFF"/>
                </a:solidFill>
                <a:latin typeface="Trebuchet MS" charset="0"/>
                <a:cs typeface="Trebuchet MS" charset="0"/>
                <a:sym typeface="Trebuchet MS" charset="0"/>
              </a:rPr>
              <a:t>Cl</a:t>
            </a:r>
            <a:r>
              <a:rPr lang="en-US" sz="3500" b="1" dirty="0">
                <a:solidFill>
                  <a:srgbClr val="FFFFFF"/>
                </a:solidFill>
                <a:latin typeface="ＭＳ ゴシック" charset="0"/>
                <a:ea typeface="ＭＳ ゴシック" charset="0"/>
                <a:cs typeface="ＭＳ ゴシック" charset="0"/>
                <a:sym typeface="Trebuchet MS" charset="0"/>
              </a:rPr>
              <a:t>oud</a:t>
            </a:r>
            <a:r>
              <a:rPr lang="en-US" sz="3500" b="1" dirty="0">
                <a:solidFill>
                  <a:srgbClr val="FFFFFF"/>
                </a:solidFill>
                <a:latin typeface="Trebuchet MS" charset="0"/>
                <a:cs typeface="Trebuchet MS" charset="0"/>
                <a:sym typeface="Trebuchet MS" charset="0"/>
              </a:rPr>
              <a:t> / </a:t>
            </a:r>
            <a:r>
              <a:rPr lang="en-US" sz="3500" b="1" dirty="0" err="1">
                <a:solidFill>
                  <a:srgbClr val="FFFFFF"/>
                </a:solidFill>
                <a:latin typeface="Trebuchet MS" charset="0"/>
                <a:cs typeface="Trebuchet MS" charset="0"/>
                <a:sym typeface="Trebuchet MS" charset="0"/>
              </a:rPr>
              <a:t>Precip</a:t>
            </a:r>
            <a:r>
              <a:rPr lang="en-US" sz="3500" b="1" dirty="0">
                <a:solidFill>
                  <a:srgbClr val="FFFFFF"/>
                </a:solidFill>
                <a:latin typeface="Trebuchet MS" charset="0"/>
                <a:cs typeface="Trebuchet MS" charset="0"/>
                <a:sym typeface="Trebuchet MS" charset="0"/>
              </a:rPr>
              <a:t> Scattering (Thin Clouds)</a:t>
            </a:r>
          </a:p>
        </p:txBody>
      </p:sp>
      <p:sp>
        <p:nvSpPr>
          <p:cNvPr id="18434" name="Shape 215"/>
          <p:cNvSpPr txBox="1">
            <a:spLocks noGrp="1"/>
          </p:cNvSpPr>
          <p:nvPr>
            <p:ph type="subTitle" idx="1"/>
          </p:nvPr>
        </p:nvSpPr>
        <p:spPr>
          <a:xfrm>
            <a:off x="1082675" y="3230563"/>
            <a:ext cx="7035800" cy="925512"/>
          </a:xfrm>
        </p:spPr>
        <p:txBody>
          <a:bodyPr/>
          <a:lstStyle>
            <a:lvl1pPr indent="152400" algn="ctr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endParaRPr lang="en-US" sz="2400">
              <a:solidFill>
                <a:srgbClr val="FFFFFF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0" y="1803400"/>
            <a:ext cx="9144000" cy="4092575"/>
          </a:xfrm>
          <a:prstGeom prst="rect">
            <a:avLst/>
          </a:prstGeom>
        </p:spPr>
        <p:txBody>
          <a:bodyPr lIns="91425" tIns="91425" rIns="91425" bIns="91425" anchor="ctr"/>
          <a:lstStyle/>
          <a:p>
            <a:pPr marL="533400"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pic>
        <p:nvPicPr>
          <p:cNvPr id="2" name="Picture 1" descr="pf_0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913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3259" y="2030234"/>
            <a:ext cx="56348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Integrates to 1 over the sphere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Approximation to more rigorous Mie Theory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Multi-parameter </a:t>
            </a:r>
            <a:r>
              <a:rPr lang="en-US" sz="2000" dirty="0" err="1">
                <a:solidFill>
                  <a:srgbClr val="0000FF"/>
                </a:solidFill>
              </a:rPr>
              <a:t>Henyey</a:t>
            </a:r>
            <a:r>
              <a:rPr lang="en-US" sz="2000" dirty="0">
                <a:solidFill>
                  <a:srgbClr val="0000FF"/>
                </a:solidFill>
              </a:rPr>
              <a:t>-Greenstein functions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solidFill>
                  <a:srgbClr val="0000FF"/>
                </a:solidFill>
              </a:rPr>
              <a:t>each term uses asymmetry factor “g”</a:t>
            </a:r>
          </a:p>
        </p:txBody>
      </p:sp>
    </p:spTree>
    <p:extLst>
      <p:ext uri="{BB962C8B-B14F-4D97-AF65-F5344CB8AC3E}">
        <p14:creationId xmlns:p14="http://schemas.microsoft.com/office/powerpoint/2010/main" val="185769457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00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3" b="134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92912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050"/>
            <a:ext cx="91440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>
                <a:latin typeface="Arial" charset="0"/>
                <a:ea typeface="ＭＳ Ｐゴシック" charset="0"/>
                <a:cs typeface="ＭＳ Ｐゴシック" charset="0"/>
              </a:rPr>
              <a:t>3D 1 km CLOUD ANALYSIS  -  LOOP</a:t>
            </a:r>
            <a:endParaRPr lang="en-US" sz="24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8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430935" y="6456363"/>
            <a:ext cx="457200" cy="4762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0000"/>
                </a:solidFill>
              </a:rPr>
              <a:t>25</a:t>
            </a:r>
          </a:p>
        </p:txBody>
      </p:sp>
      <p:sp>
        <p:nvSpPr>
          <p:cNvPr id="38914" name="Rectangle 4"/>
          <p:cNvSpPr>
            <a:spLocks noChangeArrowheads="1"/>
          </p:cNvSpPr>
          <p:nvPr/>
        </p:nvSpPr>
        <p:spPr bwMode="auto">
          <a:xfrm>
            <a:off x="-42863" y="685800"/>
            <a:ext cx="9170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Unique feature of LAPS, critical for WOF, 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  <a:cs typeface="Calibri" charset="0"/>
              </a:rPr>
              <a:t>Nextgen</a:t>
            </a:r>
            <a:r>
              <a:rPr lang="en-US" sz="2400" i="1" dirty="0">
                <a:solidFill>
                  <a:srgbClr val="FFFF00"/>
                </a:solidFill>
                <a:latin typeface="Calibri" charset="0"/>
                <a:cs typeface="Calibri" charset="0"/>
              </a:rPr>
              <a:t>, </a:t>
            </a:r>
            <a:r>
              <a:rPr lang="en-US" sz="2400" i="1" dirty="0" err="1">
                <a:solidFill>
                  <a:srgbClr val="FFFF00"/>
                </a:solidFill>
                <a:latin typeface="Calibri" charset="0"/>
                <a:cs typeface="Calibri" charset="0"/>
              </a:rPr>
              <a:t>etc</a:t>
            </a: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7938" y="1066800"/>
            <a:ext cx="91709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alibri" charset="0"/>
                <a:cs typeface="Calibri" charset="0"/>
              </a:rPr>
              <a:t>Clouds as seen from top of DSRC building in Boulder by </a:t>
            </a:r>
            <a:r>
              <a:rPr lang="en-US" sz="2400" b="1" i="1" dirty="0">
                <a:solidFill>
                  <a:srgbClr val="FF6600"/>
                </a:solidFill>
                <a:latin typeface="Calibri" charset="0"/>
                <a:cs typeface="Calibri" charset="0"/>
              </a:rPr>
              <a:t>LAPS ANALYSIS</a:t>
            </a:r>
            <a:endParaRPr lang="en-US" sz="2400" b="1" i="1" dirty="0">
              <a:solidFill>
                <a:srgbClr val="FF6600"/>
              </a:solidFill>
            </a:endParaRPr>
          </a:p>
        </p:txBody>
      </p:sp>
      <p:sp>
        <p:nvSpPr>
          <p:cNvPr id="38916" name="Rectangle 1"/>
          <p:cNvSpPr>
            <a:spLocks noChangeArrowheads="1"/>
          </p:cNvSpPr>
          <p:nvPr/>
        </p:nvSpPr>
        <p:spPr bwMode="auto">
          <a:xfrm>
            <a:off x="6771755" y="6172200"/>
            <a:ext cx="2469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27E0"/>
                </a:solidFill>
                <a:latin typeface="Calibri" charset="0"/>
                <a:cs typeface="Calibri" charset="0"/>
              </a:rPr>
              <a:t>ALL-SKY CAMERA</a:t>
            </a:r>
            <a:endParaRPr lang="en-US" sz="2400" b="1" i="1" dirty="0">
              <a:solidFill>
                <a:srgbClr val="000000"/>
              </a:solidFill>
            </a:endParaRPr>
          </a:p>
        </p:txBody>
      </p:sp>
      <p:sp>
        <p:nvSpPr>
          <p:cNvPr id="38917" name="Rectangle 6"/>
          <p:cNvSpPr>
            <a:spLocks noChangeArrowheads="1"/>
          </p:cNvSpPr>
          <p:nvPr/>
        </p:nvSpPr>
        <p:spPr bwMode="auto">
          <a:xfrm>
            <a:off x="152400" y="6324600"/>
            <a:ext cx="477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charset="0"/>
                <a:cs typeface="Calibri" charset="0"/>
              </a:rPr>
              <a:t>19:00-21:00 UTC Apr 28, 2014, 15-min frequency 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28Apr14-combined_animation_dsrc_cyl-mod.gif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stedGraphic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691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n-icon-m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22" y="-4339740"/>
            <a:ext cx="6739576" cy="6784963"/>
          </a:xfrm>
          <a:prstGeom prst="rect">
            <a:avLst/>
          </a:prstGeom>
        </p:spPr>
      </p:pic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5994295" y="-459432"/>
            <a:ext cx="2895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 dirty="0">
                <a:latin typeface="Calibri" charset="0"/>
              </a:rPr>
              <a:t>Ray Tracing Techniques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30480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32" name="Line 3"/>
          <p:cNvSpPr>
            <a:spLocks noChangeShapeType="1"/>
          </p:cNvSpPr>
          <p:nvPr/>
        </p:nvSpPr>
        <p:spPr bwMode="auto">
          <a:xfrm>
            <a:off x="5080097" y="1011866"/>
            <a:ext cx="1855691" cy="3553784"/>
          </a:xfrm>
          <a:prstGeom prst="line">
            <a:avLst/>
          </a:prstGeom>
          <a:noFill/>
          <a:ln w="22098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Line 4"/>
          <p:cNvSpPr>
            <a:spLocks noChangeShapeType="1"/>
          </p:cNvSpPr>
          <p:nvPr/>
        </p:nvSpPr>
        <p:spPr bwMode="auto">
          <a:xfrm>
            <a:off x="4333434" y="1380434"/>
            <a:ext cx="1556191" cy="3083615"/>
          </a:xfrm>
          <a:prstGeom prst="line">
            <a:avLst/>
          </a:prstGeom>
          <a:noFill/>
          <a:ln w="22098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Line 5"/>
          <p:cNvSpPr>
            <a:spLocks noChangeShapeType="1"/>
          </p:cNvSpPr>
          <p:nvPr/>
        </p:nvSpPr>
        <p:spPr bwMode="auto">
          <a:xfrm>
            <a:off x="3642597" y="1584092"/>
            <a:ext cx="1716626" cy="3565949"/>
          </a:xfrm>
          <a:prstGeom prst="line">
            <a:avLst/>
          </a:prstGeom>
          <a:noFill/>
          <a:ln w="22098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Line 6"/>
          <p:cNvSpPr>
            <a:spLocks noChangeShapeType="1"/>
          </p:cNvSpPr>
          <p:nvPr/>
        </p:nvSpPr>
        <p:spPr bwMode="auto">
          <a:xfrm>
            <a:off x="2958739" y="1891140"/>
            <a:ext cx="1749786" cy="3744485"/>
          </a:xfrm>
          <a:prstGeom prst="line">
            <a:avLst/>
          </a:prstGeom>
          <a:noFill/>
          <a:ln w="22098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Line 8"/>
          <p:cNvSpPr>
            <a:spLocks noChangeShapeType="1"/>
          </p:cNvSpPr>
          <p:nvPr/>
        </p:nvSpPr>
        <p:spPr bwMode="auto">
          <a:xfrm flipH="1" flipV="1">
            <a:off x="3922713" y="5026025"/>
            <a:ext cx="231775" cy="385763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Line 9"/>
          <p:cNvSpPr>
            <a:spLocks noChangeShapeType="1"/>
          </p:cNvSpPr>
          <p:nvPr/>
        </p:nvSpPr>
        <p:spPr bwMode="auto">
          <a:xfrm flipH="1" flipV="1">
            <a:off x="4283075" y="5005388"/>
            <a:ext cx="120650" cy="428625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Line 10"/>
          <p:cNvSpPr>
            <a:spLocks noChangeShapeType="1"/>
          </p:cNvSpPr>
          <p:nvPr/>
        </p:nvSpPr>
        <p:spPr bwMode="auto">
          <a:xfrm flipV="1">
            <a:off x="4587875" y="5008563"/>
            <a:ext cx="120650" cy="420687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Line 11"/>
          <p:cNvSpPr>
            <a:spLocks noChangeShapeType="1"/>
          </p:cNvSpPr>
          <p:nvPr/>
        </p:nvSpPr>
        <p:spPr bwMode="auto">
          <a:xfrm flipV="1">
            <a:off x="4767263" y="5032375"/>
            <a:ext cx="219075" cy="37465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Text Box 12"/>
          <p:cNvSpPr txBox="1">
            <a:spLocks noChangeArrowheads="1"/>
          </p:cNvSpPr>
          <p:nvPr/>
        </p:nvSpPr>
        <p:spPr bwMode="auto">
          <a:xfrm>
            <a:off x="993479" y="4464049"/>
            <a:ext cx="1673521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125"/>
              </a:spcBef>
            </a:pPr>
            <a:r>
              <a:rPr lang="en-US" sz="2800" b="1" dirty="0">
                <a:solidFill>
                  <a:srgbClr val="FF6600"/>
                </a:solidFill>
                <a:latin typeface="Times New Roman" charset="0"/>
              </a:rPr>
              <a:t>Observer</a:t>
            </a:r>
          </a:p>
        </p:txBody>
      </p:sp>
      <p:sp>
        <p:nvSpPr>
          <p:cNvPr id="22542" name="Line 13"/>
          <p:cNvSpPr>
            <a:spLocks noChangeShapeType="1"/>
          </p:cNvSpPr>
          <p:nvPr/>
        </p:nvSpPr>
        <p:spPr bwMode="auto">
          <a:xfrm flipH="1" flipV="1">
            <a:off x="5408613" y="5254625"/>
            <a:ext cx="231775" cy="385763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Line 14"/>
          <p:cNvSpPr>
            <a:spLocks noChangeShapeType="1"/>
          </p:cNvSpPr>
          <p:nvPr/>
        </p:nvSpPr>
        <p:spPr bwMode="auto">
          <a:xfrm flipH="1" flipV="1">
            <a:off x="5768975" y="5233988"/>
            <a:ext cx="120650" cy="428625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Line 15"/>
          <p:cNvSpPr>
            <a:spLocks noChangeShapeType="1"/>
          </p:cNvSpPr>
          <p:nvPr/>
        </p:nvSpPr>
        <p:spPr bwMode="auto">
          <a:xfrm flipV="1">
            <a:off x="6073775" y="5237163"/>
            <a:ext cx="120650" cy="420687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Line 16"/>
          <p:cNvSpPr>
            <a:spLocks noChangeShapeType="1"/>
          </p:cNvSpPr>
          <p:nvPr/>
        </p:nvSpPr>
        <p:spPr bwMode="auto">
          <a:xfrm flipV="1">
            <a:off x="6253163" y="5260975"/>
            <a:ext cx="219075" cy="374650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0" name="Line 21"/>
          <p:cNvSpPr>
            <a:spLocks noChangeShapeType="1"/>
          </p:cNvSpPr>
          <p:nvPr/>
        </p:nvSpPr>
        <p:spPr bwMode="auto">
          <a:xfrm flipV="1">
            <a:off x="2705100" y="2438400"/>
            <a:ext cx="3848100" cy="2025650"/>
          </a:xfrm>
          <a:prstGeom prst="line">
            <a:avLst/>
          </a:prstGeom>
          <a:noFill/>
          <a:ln w="22098">
            <a:solidFill>
              <a:srgbClr val="FFCC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1" name="Line 22"/>
          <p:cNvSpPr>
            <a:spLocks noChangeShapeType="1"/>
          </p:cNvSpPr>
          <p:nvPr/>
        </p:nvSpPr>
        <p:spPr bwMode="auto">
          <a:xfrm flipV="1">
            <a:off x="2666999" y="3871912"/>
            <a:ext cx="2887611" cy="714375"/>
          </a:xfrm>
          <a:prstGeom prst="line">
            <a:avLst/>
          </a:prstGeom>
          <a:noFill/>
          <a:ln w="22098">
            <a:solidFill>
              <a:srgbClr val="FFCC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2" name="Line 23"/>
          <p:cNvSpPr>
            <a:spLocks noChangeShapeType="1"/>
          </p:cNvSpPr>
          <p:nvPr/>
        </p:nvSpPr>
        <p:spPr bwMode="auto">
          <a:xfrm flipV="1">
            <a:off x="2667000" y="4464049"/>
            <a:ext cx="2319338" cy="274637"/>
          </a:xfrm>
          <a:prstGeom prst="line">
            <a:avLst/>
          </a:prstGeom>
          <a:noFill/>
          <a:ln w="22098">
            <a:solidFill>
              <a:srgbClr val="FFCC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3" name="Line 24"/>
          <p:cNvSpPr>
            <a:spLocks noChangeShapeType="1"/>
          </p:cNvSpPr>
          <p:nvPr/>
        </p:nvSpPr>
        <p:spPr bwMode="auto">
          <a:xfrm flipV="1">
            <a:off x="2622550" y="4887912"/>
            <a:ext cx="2618044" cy="0"/>
          </a:xfrm>
          <a:prstGeom prst="line">
            <a:avLst/>
          </a:prstGeom>
          <a:noFill/>
          <a:ln w="22098">
            <a:solidFill>
              <a:srgbClr val="FFCC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" name="Picture 40" descr="grid_transparen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44" y="1653875"/>
            <a:ext cx="8618022" cy="4842994"/>
          </a:xfrm>
          <a:prstGeom prst="rect">
            <a:avLst/>
          </a:prstGeom>
        </p:spPr>
      </p:pic>
      <p:sp>
        <p:nvSpPr>
          <p:cNvPr id="22557" name="Rectangle 28"/>
          <p:cNvSpPr>
            <a:spLocks noChangeArrowheads="1"/>
          </p:cNvSpPr>
          <p:nvPr/>
        </p:nvSpPr>
        <p:spPr bwMode="auto">
          <a:xfrm>
            <a:off x="5414963" y="152400"/>
            <a:ext cx="3729037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64" name="Text Box 3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D59C559-3FA4-9E44-8B07-DC233800EB85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84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0805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ctrTitle"/>
          </p:nvPr>
        </p:nvSpPr>
        <p:spPr>
          <a:xfrm>
            <a:off x="34083" y="28864"/>
            <a:ext cx="9220200" cy="3326622"/>
          </a:xfrm>
        </p:spPr>
        <p:txBody>
          <a:bodyPr/>
          <a:lstStyle/>
          <a:p>
            <a:b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</a:br>
            <a:b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  <a:t>WINDSOR, CO TORNADO SIMULATION</a:t>
            </a:r>
            <a:b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b="1" dirty="0">
                <a:latin typeface="Arial" charset="0"/>
                <a:ea typeface="ＭＳ Ｐゴシック" charset="0"/>
                <a:cs typeface="ＭＳ Ｐゴシック" charset="0"/>
              </a:rPr>
              <a:t>generated from 3-D cloud analysis</a:t>
            </a:r>
            <a:br>
              <a:rPr lang="en-US" sz="2400" b="1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400" b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Cylindrical all-sky image forecast initialized at 1700 UTC 2008 05 22</a:t>
            </a:r>
            <a:br>
              <a:rPr lang="en-US" sz="24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1.7 km resolution LAPS, 1-min output frequency, out to 17 minutes</a:t>
            </a:r>
            <a:br>
              <a:rPr lang="en-US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FFFF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6" name="Title 1"/>
          <p:cNvSpPr txBox="1">
            <a:spLocks/>
          </p:cNvSpPr>
          <p:nvPr/>
        </p:nvSpPr>
        <p:spPr bwMode="auto">
          <a:xfrm>
            <a:off x="0" y="5682806"/>
            <a:ext cx="9144000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>
              <a:buClr>
                <a:srgbClr val="95B3D7"/>
              </a:buClr>
              <a:buSzPct val="110000"/>
              <a:buFont typeface="Wingdings 2" charset="0"/>
              <a:buNone/>
            </a:pPr>
            <a:r>
              <a:rPr lang="en-US" dirty="0">
                <a:latin typeface="Calibri" charset="0"/>
              </a:rPr>
              <a:t>Loop starts ~45 </a:t>
            </a:r>
            <a:r>
              <a:rPr lang="en-US" dirty="0" err="1">
                <a:latin typeface="Calibri" charset="0"/>
              </a:rPr>
              <a:t>mins</a:t>
            </a:r>
            <a:r>
              <a:rPr lang="en-US" dirty="0">
                <a:latin typeface="Calibri" charset="0"/>
              </a:rPr>
              <a:t> before </a:t>
            </a:r>
            <a:r>
              <a:rPr lang="en-US" dirty="0" err="1">
                <a:latin typeface="Calibri" charset="0"/>
              </a:rPr>
              <a:t>tornadic</a:t>
            </a:r>
            <a:r>
              <a:rPr lang="en-US" dirty="0">
                <a:latin typeface="Calibri" charset="0"/>
              </a:rPr>
              <a:t> winds touched ground. </a:t>
            </a:r>
          </a:p>
          <a:p>
            <a:pPr algn="ctr" defTabSz="914400" eaLnBrk="1" hangingPunct="1">
              <a:buClr>
                <a:srgbClr val="95B3D7"/>
              </a:buClr>
              <a:buSzPct val="110000"/>
              <a:buFont typeface="Wingdings 2" charset="0"/>
              <a:buNone/>
            </a:pPr>
            <a:r>
              <a:rPr lang="en-US" dirty="0" err="1">
                <a:latin typeface="Calibri" charset="0"/>
              </a:rPr>
              <a:t>Supercell</a:t>
            </a:r>
            <a:r>
              <a:rPr lang="en-US" dirty="0">
                <a:latin typeface="Calibri" charset="0"/>
              </a:rPr>
              <a:t> approaching from South</a:t>
            </a:r>
          </a:p>
        </p:txBody>
      </p:sp>
      <p:sp>
        <p:nvSpPr>
          <p:cNvPr id="41987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324600"/>
            <a:ext cx="457200" cy="4762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28</a:t>
            </a:r>
          </a:p>
        </p:txBody>
      </p:sp>
      <p:pic>
        <p:nvPicPr>
          <p:cNvPr id="41988" name="Picture 2" descr="windsor_animation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5706"/>
            <a:ext cx="91440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3737891" y="2574502"/>
            <a:ext cx="15478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SOUTH</a:t>
            </a:r>
          </a:p>
        </p:txBody>
      </p:sp>
    </p:spTree>
    <p:extLst>
      <p:ext uri="{BB962C8B-B14F-4D97-AF65-F5344CB8AC3E}">
        <p14:creationId xmlns:p14="http://schemas.microsoft.com/office/powerpoint/2010/main" val="44534051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1619305" y="0"/>
            <a:ext cx="5552915" cy="77807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-US" sz="3600" i="1" dirty="0">
                <a:solidFill>
                  <a:srgbClr val="FF6600"/>
                </a:solidFill>
                <a:latin typeface="Arial"/>
                <a:cs typeface="Arial"/>
              </a:rPr>
              <a:t>Funding?</a:t>
            </a:r>
            <a:endParaRPr lang="en" sz="3600" i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222" name="Shape 222"/>
          <p:cNvSpPr txBox="1">
            <a:spLocks noGrp="1"/>
          </p:cNvSpPr>
          <p:nvPr>
            <p:ph type="subTitle" idx="1"/>
          </p:nvPr>
        </p:nvSpPr>
        <p:spPr>
          <a:xfrm>
            <a:off x="1082040" y="3230880"/>
            <a:ext cx="7035899" cy="925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223" name="Shape 223"/>
          <p:cNvSpPr txBox="1"/>
          <p:nvPr/>
        </p:nvSpPr>
        <p:spPr>
          <a:xfrm>
            <a:off x="0" y="1410986"/>
            <a:ext cx="9144000" cy="457645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38100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General benefits to various projects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400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LAPS (+ other models) / cloud analysis improvement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400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Visualization (EVO)</a:t>
            </a:r>
          </a:p>
          <a:p>
            <a:pPr marL="457200" lvl="0" indent="-38100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KMA Winter Olympics (all-sky camera network)</a:t>
            </a:r>
          </a:p>
          <a:p>
            <a:pPr marL="457200" lvl="0" indent="-38100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Other Potential Partners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400" b="1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Greenpower</a:t>
            </a: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Labs (producing all-sky images)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EKO Instruments (CRADA Planned)</a:t>
            </a:r>
          </a:p>
          <a:p>
            <a:pPr marL="457200" indent="-38100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In general, good future oriented scientific development</a:t>
            </a:r>
          </a:p>
          <a:p>
            <a:pPr marL="457200" indent="-38100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Helps showcase GSD modeling and visualization</a:t>
            </a: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-US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91285121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ctrTitle"/>
          </p:nvPr>
        </p:nvSpPr>
        <p:spPr>
          <a:xfrm>
            <a:off x="1249150" y="306559"/>
            <a:ext cx="5988000" cy="1058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" sz="3600" b="1" dirty="0">
                <a:latin typeface="Arial"/>
                <a:cs typeface="Arial"/>
              </a:rPr>
              <a:t>Visualization </a:t>
            </a:r>
            <a:r>
              <a:rPr lang="en-US" sz="3600" b="1" dirty="0">
                <a:latin typeface="Arial"/>
                <a:cs typeface="Arial"/>
              </a:rPr>
              <a:t>Elements</a:t>
            </a:r>
            <a:endParaRPr lang="en" sz="3600" b="1" dirty="0">
              <a:latin typeface="Arial"/>
              <a:cs typeface="Arial"/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subTitle" idx="1"/>
          </p:nvPr>
        </p:nvSpPr>
        <p:spPr>
          <a:xfrm>
            <a:off x="1082040" y="3230880"/>
            <a:ext cx="7035899" cy="925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113" name="Shape 113"/>
          <p:cNvSpPr txBox="1"/>
          <p:nvPr/>
        </p:nvSpPr>
        <p:spPr>
          <a:xfrm>
            <a:off x="0" y="1657258"/>
            <a:ext cx="8913899" cy="3667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19100" lvl="0" indent="-342900" algn="l" rtl="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latin typeface="Trebuchet MS"/>
                <a:ea typeface="Trebuchet MS"/>
                <a:cs typeface="Trebuchet MS"/>
                <a:sym typeface="Trebuchet MS"/>
              </a:rPr>
              <a:t>Light sources include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 sun, moon, planets, stars</a:t>
            </a:r>
            <a:r>
              <a:rPr lang="en-US" sz="2400" b="1" dirty="0">
                <a:latin typeface="Trebuchet MS"/>
                <a:ea typeface="Trebuchet MS"/>
                <a:cs typeface="Trebuchet MS"/>
                <a:sym typeface="Trebuchet MS"/>
              </a:rPr>
              <a:t>, city lights</a:t>
            </a:r>
            <a:endParaRPr lang="en" sz="24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 algn="l" rtl="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Ray Tracing </a:t>
            </a:r>
            <a:r>
              <a:rPr lang="en-US" sz="2400" b="1" dirty="0">
                <a:latin typeface="Trebuchet MS"/>
                <a:ea typeface="Trebuchet MS"/>
                <a:cs typeface="Trebuchet MS"/>
                <a:sym typeface="Trebuchet MS"/>
              </a:rPr>
              <a:t>through atmosphere including model domain</a:t>
            </a:r>
            <a:endParaRPr lang="en" sz="24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 algn="l" rtl="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Scattering by </a:t>
            </a:r>
            <a:r>
              <a:rPr lang="en-US" sz="2400" b="1" dirty="0" err="1">
                <a:latin typeface="Trebuchet MS"/>
                <a:ea typeface="Trebuchet MS"/>
                <a:cs typeface="Trebuchet MS"/>
                <a:sym typeface="Trebuchet MS"/>
              </a:rPr>
              <a:t>i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ntervening </a:t>
            </a:r>
            <a:r>
              <a:rPr lang="en-US" sz="2400" b="1" dirty="0"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louds, </a:t>
            </a:r>
            <a:r>
              <a:rPr lang="en-US" sz="2400" b="1" dirty="0">
                <a:latin typeface="Trebuchet MS"/>
                <a:ea typeface="Trebuchet MS"/>
                <a:cs typeface="Trebuchet MS"/>
                <a:sym typeface="Trebuchet MS"/>
              </a:rPr>
              <a:t>a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erosols, </a:t>
            </a:r>
            <a:r>
              <a:rPr lang="en-US" sz="2400" b="1" dirty="0">
                <a:latin typeface="Trebuchet MS"/>
                <a:ea typeface="Trebuchet MS"/>
                <a:cs typeface="Trebuchet MS"/>
                <a:sym typeface="Trebuchet MS"/>
              </a:rPr>
              <a:t>gas</a:t>
            </a:r>
            <a:endParaRPr lang="en" sz="24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 algn="l" rtl="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Terrain shown where it</a:t>
            </a:r>
            <a:r>
              <a:rPr lang="en-US" sz="2400" b="1" dirty="0">
                <a:latin typeface="Trebuchet MS"/>
                <a:ea typeface="Trebuchet MS"/>
                <a:cs typeface="Trebuchet MS"/>
                <a:sym typeface="Trebuchet MS"/>
              </a:rPr>
              <a:t>’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s along the line of sight</a:t>
            </a:r>
          </a:p>
          <a:p>
            <a:pPr marL="419100" lvl="0" indent="-342900" algn="l" rtl="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Physically and </a:t>
            </a:r>
            <a:r>
              <a:rPr lang="en-US" sz="2400" b="1" dirty="0">
                <a:latin typeface="Trebuchet MS"/>
                <a:ea typeface="Trebuchet MS"/>
                <a:cs typeface="Trebuchet MS"/>
                <a:sym typeface="Trebuchet MS"/>
              </a:rPr>
              <a:t>e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mpirically based for best efficiency</a:t>
            </a:r>
          </a:p>
          <a:p>
            <a:endParaRPr lang="en" sz="2400" b="1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cut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ory">
  <a:themeElements>
    <a:clrScheme name="Custom 1">
      <a:dk1>
        <a:srgbClr val="3A7AD1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678459</TotalTime>
  <Words>3729</Words>
  <Application>Microsoft Macintosh PowerPoint</Application>
  <PresentationFormat>On-screen Show (4:3)</PresentationFormat>
  <Paragraphs>769</Paragraphs>
  <Slides>86</Slides>
  <Notes>71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104" baseType="lpstr">
      <vt:lpstr>ＭＳ ゴシック</vt:lpstr>
      <vt:lpstr>ＭＳ Ｐゴシック</vt:lpstr>
      <vt:lpstr>ＭＳ Ｐゴシック</vt:lpstr>
      <vt:lpstr>新細明體</vt:lpstr>
      <vt:lpstr>宋体</vt:lpstr>
      <vt:lpstr>Arial</vt:lpstr>
      <vt:lpstr>Calibri</vt:lpstr>
      <vt:lpstr>Calisto MT</vt:lpstr>
      <vt:lpstr>Courier New</vt:lpstr>
      <vt:lpstr>Lucida Bright</vt:lpstr>
      <vt:lpstr>Lucida Grande</vt:lpstr>
      <vt:lpstr>Times New Roman</vt:lpstr>
      <vt:lpstr>Trebuchet MS</vt:lpstr>
      <vt:lpstr>Verdana</vt:lpstr>
      <vt:lpstr>Wingdings</vt:lpstr>
      <vt:lpstr>Wingdings 2</vt:lpstr>
      <vt:lpstr>Story</vt:lpstr>
      <vt:lpstr>Document</vt:lpstr>
      <vt:lpstr>Visualization and Validation of NWP Cloud and other Fields with Simulated Weather Imagery</vt:lpstr>
      <vt:lpstr>Model Simulated All-Sky Image (left)  Compared with All-Sky Camera (right)</vt:lpstr>
      <vt:lpstr>Simulated Weather Imagery Purpose</vt:lpstr>
      <vt:lpstr>All-sky Simulation Context</vt:lpstr>
      <vt:lpstr>Sky &amp; Weather Simulation Ingredients</vt:lpstr>
      <vt:lpstr>PowerPoint Presentation</vt:lpstr>
      <vt:lpstr>PowerPoint Presentation</vt:lpstr>
      <vt:lpstr>Camera Image Navigation</vt:lpstr>
      <vt:lpstr>Visualization Elements</vt:lpstr>
      <vt:lpstr>Cloud Illumination Example</vt:lpstr>
      <vt:lpstr>Panoramic (Cylindrical) View          (1/4 degree resolution)</vt:lpstr>
      <vt:lpstr>Ray Tracing Techniques</vt:lpstr>
      <vt:lpstr>PowerPoint Presentation</vt:lpstr>
      <vt:lpstr>Ray Tracing Techniques</vt:lpstr>
      <vt:lpstr>Ray Tracing Techniques compared among RTMs</vt:lpstr>
      <vt:lpstr>Ray Tracing Techniques (on model grid)</vt:lpstr>
      <vt:lpstr>Initial ray-trace from sun through 3-D grid</vt:lpstr>
      <vt:lpstr>Scattering of Sunlight by Clouds &amp; Precip (initial gridded ray trace from sun)</vt:lpstr>
      <vt:lpstr>Cloud / Precip Multiple Scattering (initial gridded ray trace from sun)</vt:lpstr>
      <vt:lpstr>2nd Ray-Tracing Step (from observer)</vt:lpstr>
      <vt:lpstr>Cloud / Precip Scattering (Thin Clouds)</vt:lpstr>
      <vt:lpstr>Multi-Spectral Cloud Liquid (Thin Clouds)</vt:lpstr>
      <vt:lpstr>Multi-Spectral Rain Scattering</vt:lpstr>
      <vt:lpstr>
 Rainbow Case Comparison </vt:lpstr>
      <vt:lpstr>Cloud Liquid Scattering (various optical depths)</vt:lpstr>
      <vt:lpstr>Cloud / Precip Scattering (Thick Clouds)</vt:lpstr>
      <vt:lpstr>More on Cloud/Precip Scattering</vt:lpstr>
      <vt:lpstr>Cloud Illumination Example</vt:lpstr>
      <vt:lpstr>Clear Sky Ray Tracing</vt:lpstr>
      <vt:lpstr>Daylight Clear Sky</vt:lpstr>
      <vt:lpstr>Closeup of Solar Aureole</vt:lpstr>
      <vt:lpstr>Aerosol Scattering Phase Function</vt:lpstr>
      <vt:lpstr>Smoke Event Comparison - 1</vt:lpstr>
      <vt:lpstr>Smoke Event Comparison</vt:lpstr>
      <vt:lpstr>Clear Sky Illumination (continued)</vt:lpstr>
      <vt:lpstr>Twilight Comparison – BAO Tower</vt:lpstr>
      <vt:lpstr>Twilight Comparison – Fisheye View</vt:lpstr>
      <vt:lpstr>Nighttime Clouds (and stars)</vt:lpstr>
      <vt:lpstr>Terrain / Land Surface Rendering</vt:lpstr>
      <vt:lpstr>Image Display</vt:lpstr>
      <vt:lpstr>FOUR SIMULATED vs OBSERVED COMPARISONS</vt:lpstr>
      <vt:lpstr>BAO Tower – Erie CO Camera operated by ESRL/PSD</vt:lpstr>
      <vt:lpstr>BAO Tower – Erie CO Camera operated by ESRL/PSD</vt:lpstr>
      <vt:lpstr>Nighttime Comparison atop 300m BAO Tower in Erie, CO</vt:lpstr>
      <vt:lpstr>City Lights Atmospheric Scattering </vt:lpstr>
      <vt:lpstr>WRF All-Sky Simulation East Asia</vt:lpstr>
      <vt:lpstr>WRF All-Sky Simulation East Asia (improved scattering)</vt:lpstr>
      <vt:lpstr>Miscellaneous Renderings</vt:lpstr>
      <vt:lpstr>Miscellaneous Simulations</vt:lpstr>
      <vt:lpstr>Full Disk Earth View</vt:lpstr>
      <vt:lpstr>Panoramic Analysis Comparison (500m grid - 1/4 angular degree resolution - loop)</vt:lpstr>
      <vt:lpstr>
         July 6, 2014 case </vt:lpstr>
      <vt:lpstr> 3D 500m CLOUD ANALYSIS  -  Animation</vt:lpstr>
      <vt:lpstr>LAPS / WRF Forecast Animation (1km grid - 1/4 degree angular resolution)</vt:lpstr>
      <vt:lpstr>Ongoing Cloud Analysis Improvements (aided by all-sky comparisons)</vt:lpstr>
      <vt:lpstr>Variational Cloud Analysis</vt:lpstr>
      <vt:lpstr>All-Sky Applications</vt:lpstr>
      <vt:lpstr>All-Sky Applications - II</vt:lpstr>
      <vt:lpstr>Quantitative     Verification</vt:lpstr>
      <vt:lpstr>Quantitative                                   Verification</vt:lpstr>
      <vt:lpstr>References (partial list)</vt:lpstr>
      <vt:lpstr>Future Directions</vt:lpstr>
      <vt:lpstr>Future Directions - II</vt:lpstr>
      <vt:lpstr>   The sky is the limit! </vt:lpstr>
      <vt:lpstr>PowerPoint Presentation</vt:lpstr>
      <vt:lpstr>Variational Cloud Strategies</vt:lpstr>
      <vt:lpstr>Variational Cloud Observation Operator</vt:lpstr>
      <vt:lpstr>Variational impact on Cloud Ice Content at 225mb  Sept. 13, 2013 1500UTC</vt:lpstr>
      <vt:lpstr>Observation Operator with Temperature Constraints Added on Hydrometer Type</vt:lpstr>
      <vt:lpstr> Cloud Ice Content  along 40N   Sept 13, 2013 1500 UTC</vt:lpstr>
      <vt:lpstr>PowerPoint Presentation</vt:lpstr>
      <vt:lpstr>PowerPoint Presentation</vt:lpstr>
      <vt:lpstr>3D 1 km CLOUD ANALYSIS LOOP</vt:lpstr>
      <vt:lpstr>All-sky Simulation Purpose</vt:lpstr>
      <vt:lpstr>Cylindrical Panoramic Comparison               (1/4 degree resolution)</vt:lpstr>
      <vt:lpstr>Panoramic View</vt:lpstr>
      <vt:lpstr>Panoramic Analysis Comparison (500m grid - 1/4 degree angular resolution - loop)</vt:lpstr>
      <vt:lpstr>
 Example Animation #2 </vt:lpstr>
      <vt:lpstr>Aerosol Scattering Phase Function</vt:lpstr>
      <vt:lpstr>Cloud / Precip Scattering (Thin Clouds)</vt:lpstr>
      <vt:lpstr>PowerPoint Presentation</vt:lpstr>
      <vt:lpstr>3D 1 km CLOUD ANALYSIS  -  LOOP</vt:lpstr>
      <vt:lpstr>PowerPoint Presentation</vt:lpstr>
      <vt:lpstr>PowerPoint Presentation</vt:lpstr>
      <vt:lpstr>              WINDSOR, CO TORNADO SIMULATION generated from 3-D cloud analysis  Cylindrical all-sky image forecast initialized at 1700 UTC 2008 05 22 1.7 km resolution LAPS, 1-min output frequency, out to 17 minutes </vt:lpstr>
      <vt:lpstr>Funding?</vt:lpstr>
    </vt:vector>
  </TitlesOfParts>
  <Company>NOAA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Forecast Applications Branch (FAB)</dc:title>
  <dc:creator>Scott Mackaro</dc:creator>
  <cp:lastModifiedBy>Microsoft Office User</cp:lastModifiedBy>
  <cp:revision>783</cp:revision>
  <cp:lastPrinted>2010-04-26T20:07:53Z</cp:lastPrinted>
  <dcterms:created xsi:type="dcterms:W3CDTF">2011-08-31T19:33:34Z</dcterms:created>
  <dcterms:modified xsi:type="dcterms:W3CDTF">2018-04-04T16:13:42Z</dcterms:modified>
</cp:coreProperties>
</file>