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2" r:id="rId1"/>
    <p:sldMasterId id="2147483725" r:id="rId2"/>
    <p:sldMasterId id="2147483738" r:id="rId3"/>
  </p:sldMasterIdLst>
  <p:notesMasterIdLst>
    <p:notesMasterId r:id="rId85"/>
  </p:notesMasterIdLst>
  <p:handoutMasterIdLst>
    <p:handoutMasterId r:id="rId86"/>
  </p:handoutMasterIdLst>
  <p:sldIdLst>
    <p:sldId id="400" r:id="rId4"/>
    <p:sldId id="312" r:id="rId5"/>
    <p:sldId id="401" r:id="rId6"/>
    <p:sldId id="444" r:id="rId7"/>
    <p:sldId id="402" r:id="rId8"/>
    <p:sldId id="366" r:id="rId9"/>
    <p:sldId id="403" r:id="rId10"/>
    <p:sldId id="474" r:id="rId11"/>
    <p:sldId id="445" r:id="rId12"/>
    <p:sldId id="405" r:id="rId13"/>
    <p:sldId id="414" r:id="rId14"/>
    <p:sldId id="406" r:id="rId15"/>
    <p:sldId id="411" r:id="rId16"/>
    <p:sldId id="410" r:id="rId17"/>
    <p:sldId id="408" r:id="rId18"/>
    <p:sldId id="412" r:id="rId19"/>
    <p:sldId id="462" r:id="rId20"/>
    <p:sldId id="335" r:id="rId21"/>
    <p:sldId id="468" r:id="rId22"/>
    <p:sldId id="260" r:id="rId23"/>
    <p:sldId id="341" r:id="rId24"/>
    <p:sldId id="394" r:id="rId25"/>
    <p:sldId id="368" r:id="rId26"/>
    <p:sldId id="390" r:id="rId27"/>
    <p:sldId id="369" r:id="rId28"/>
    <p:sldId id="392" r:id="rId29"/>
    <p:sldId id="393" r:id="rId30"/>
    <p:sldId id="357" r:id="rId31"/>
    <p:sldId id="372" r:id="rId32"/>
    <p:sldId id="373" r:id="rId33"/>
    <p:sldId id="396" r:id="rId34"/>
    <p:sldId id="451" r:id="rId35"/>
    <p:sldId id="453" r:id="rId36"/>
    <p:sldId id="435" r:id="rId37"/>
    <p:sldId id="438" r:id="rId38"/>
    <p:sldId id="419" r:id="rId39"/>
    <p:sldId id="439" r:id="rId40"/>
    <p:sldId id="423" r:id="rId41"/>
    <p:sldId id="466" r:id="rId42"/>
    <p:sldId id="328" r:id="rId43"/>
    <p:sldId id="465" r:id="rId44"/>
    <p:sldId id="343" r:id="rId45"/>
    <p:sldId id="470" r:id="rId46"/>
    <p:sldId id="473" r:id="rId47"/>
    <p:sldId id="471" r:id="rId48"/>
    <p:sldId id="472" r:id="rId49"/>
    <p:sldId id="422" r:id="rId50"/>
    <p:sldId id="467" r:id="rId51"/>
    <p:sldId id="446" r:id="rId52"/>
    <p:sldId id="337" r:id="rId53"/>
    <p:sldId id="432" r:id="rId54"/>
    <p:sldId id="460" r:id="rId55"/>
    <p:sldId id="464" r:id="rId56"/>
    <p:sldId id="457" r:id="rId57"/>
    <p:sldId id="475" r:id="rId58"/>
    <p:sldId id="458" r:id="rId59"/>
    <p:sldId id="459" r:id="rId60"/>
    <p:sldId id="476" r:id="rId61"/>
    <p:sldId id="477" r:id="rId62"/>
    <p:sldId id="469" r:id="rId63"/>
    <p:sldId id="331" r:id="rId64"/>
    <p:sldId id="374" r:id="rId65"/>
    <p:sldId id="375" r:id="rId66"/>
    <p:sldId id="378" r:id="rId67"/>
    <p:sldId id="384" r:id="rId68"/>
    <p:sldId id="437" r:id="rId69"/>
    <p:sldId id="440" r:id="rId70"/>
    <p:sldId id="441" r:id="rId71"/>
    <p:sldId id="443" r:id="rId72"/>
    <p:sldId id="385" r:id="rId73"/>
    <p:sldId id="447" r:id="rId74"/>
    <p:sldId id="448" r:id="rId75"/>
    <p:sldId id="449" r:id="rId76"/>
    <p:sldId id="450" r:id="rId77"/>
    <p:sldId id="452" r:id="rId78"/>
    <p:sldId id="454" r:id="rId79"/>
    <p:sldId id="455" r:id="rId80"/>
    <p:sldId id="456" r:id="rId81"/>
    <p:sldId id="463" r:id="rId82"/>
    <p:sldId id="436" r:id="rId83"/>
    <p:sldId id="342" r:id="rId84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unshanzhai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DADAD"/>
    <a:srgbClr val="E600FF"/>
    <a:srgbClr val="6DFF11"/>
    <a:srgbClr val="FF31BF"/>
    <a:srgbClr val="A77F26"/>
    <a:srgbClr val="F4B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888" autoAdjust="0"/>
  </p:normalViewPr>
  <p:slideViewPr>
    <p:cSldViewPr>
      <p:cViewPr varScale="1">
        <p:scale>
          <a:sx n="161" d="100"/>
          <a:sy n="161" d="100"/>
        </p:scale>
        <p:origin x="-1248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70" d="100"/>
        <a:sy n="270" d="100"/>
      </p:scale>
      <p:origin x="0" y="36696"/>
    </p:cViewPr>
  </p:sorterViewPr>
  <p:notesViewPr>
    <p:cSldViewPr>
      <p:cViewPr varScale="1">
        <p:scale>
          <a:sx n="151" d="100"/>
          <a:sy n="151" d="100"/>
        </p:scale>
        <p:origin x="-247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commentAuthors" Target="commentAuthors.xml"/><Relationship Id="rId8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rgbClr val="FF66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  <c:spPr>
              <a:solidFill>
                <a:srgbClr val="008000"/>
              </a:solidFill>
            </c:spPr>
          </c:dPt>
          <c:dPt>
            <c:idx val="6"/>
            <c:bubble3D val="0"/>
            <c:spPr>
              <a:solidFill>
                <a:srgbClr val="FF0000"/>
              </a:solidFill>
            </c:spPr>
          </c:dPt>
          <c:dPt>
            <c:idx val="7"/>
            <c:bubble3D val="0"/>
          </c:dPt>
          <c:dPt>
            <c:idx val="8"/>
            <c:bubble3D val="0"/>
            <c:spPr>
              <a:solidFill>
                <a:srgbClr val="800000"/>
              </a:solidFill>
            </c:spPr>
          </c:dPt>
          <c:dPt>
            <c:idx val="9"/>
            <c:bubble3D val="0"/>
            <c:spPr>
              <a:solidFill>
                <a:srgbClr val="ADADAD"/>
              </a:solidFill>
            </c:spPr>
          </c:dPt>
          <c:dPt>
            <c:idx val="10"/>
            <c:bubble3D val="0"/>
            <c:spPr>
              <a:solidFill>
                <a:srgbClr val="FF31BF"/>
              </a:solidFill>
            </c:spPr>
          </c:dPt>
          <c:dPt>
            <c:idx val="11"/>
            <c:bubble3D val="0"/>
            <c:spPr>
              <a:solidFill>
                <a:srgbClr val="000090"/>
              </a:solidFill>
            </c:spPr>
          </c:dPt>
          <c:dPt>
            <c:idx val="12"/>
            <c:bubble3D val="0"/>
            <c:spPr>
              <a:solidFill>
                <a:srgbClr val="6DFF11"/>
              </a:solidFill>
            </c:spPr>
          </c:dPt>
          <c:cat>
            <c:strRef>
              <c:f>Sheet1!$A$2:$A$14</c:f>
              <c:strCache>
                <c:ptCount val="13"/>
                <c:pt idx="0">
                  <c:v>AFTAC</c:v>
                </c:pt>
                <c:pt idx="1">
                  <c:v>AWIPS</c:v>
                </c:pt>
                <c:pt idx="2">
                  <c:v>Base</c:v>
                </c:pt>
                <c:pt idx="3">
                  <c:v>CWB</c:v>
                </c:pt>
                <c:pt idx="4">
                  <c:v>DWR</c:v>
                </c:pt>
                <c:pt idx="5">
                  <c:v>FAA</c:v>
                </c:pt>
                <c:pt idx="6">
                  <c:v>Fire Wx</c:v>
                </c:pt>
                <c:pt idx="7">
                  <c:v>GOES-R</c:v>
                </c:pt>
                <c:pt idx="8">
                  <c:v>GTAS</c:v>
                </c:pt>
                <c:pt idx="9">
                  <c:v>HMT</c:v>
                </c:pt>
                <c:pt idx="10">
                  <c:v>HPCC</c:v>
                </c:pt>
                <c:pt idx="11">
                  <c:v>HWT</c:v>
                </c:pt>
                <c:pt idx="12">
                  <c:v>RSA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75.0</c:v>
                </c:pt>
                <c:pt idx="1">
                  <c:v>75.0</c:v>
                </c:pt>
                <c:pt idx="2">
                  <c:v>391.0</c:v>
                </c:pt>
                <c:pt idx="3">
                  <c:v>100.0</c:v>
                </c:pt>
                <c:pt idx="4">
                  <c:v>80.0</c:v>
                </c:pt>
                <c:pt idx="5">
                  <c:v>131.0</c:v>
                </c:pt>
                <c:pt idx="6">
                  <c:v>80.0</c:v>
                </c:pt>
                <c:pt idx="7">
                  <c:v>37.0</c:v>
                </c:pt>
                <c:pt idx="8">
                  <c:v>130.0</c:v>
                </c:pt>
                <c:pt idx="9">
                  <c:v>50.0</c:v>
                </c:pt>
                <c:pt idx="10">
                  <c:v>165.0</c:v>
                </c:pt>
                <c:pt idx="11">
                  <c:v>40.0</c:v>
                </c:pt>
                <c:pt idx="12">
                  <c:v>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3">
          <a:noFill/>
        </a:ln>
      </c:spPr>
    </c:plotArea>
    <c:legend>
      <c:legendPos val="r"/>
      <c:layout>
        <c:manualLayout>
          <c:xMode val="edge"/>
          <c:yMode val="edge"/>
          <c:x val="0.858163054193187"/>
          <c:y val="0.0177092159254741"/>
          <c:w val="0.129472185374046"/>
          <c:h val="0.9615424198735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"Analyzed Mean"</c:v>
          </c:tx>
          <c:marker>
            <c:symbol val="none"/>
          </c:marker>
          <c:cat>
            <c:numRef>
              <c:f>Sheet1!$D$1:$D$7</c:f>
              <c:numCache>
                <c:formatCode>General</c:formatCode>
                <c:ptCount val="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</c:numCache>
            </c:numRef>
          </c:cat>
          <c:val>
            <c:numRef>
              <c:f>Sheet1!$A$1:$A$7</c:f>
              <c:numCache>
                <c:formatCode>General</c:formatCode>
                <c:ptCount val="7"/>
                <c:pt idx="0">
                  <c:v>162.4800000000003</c:v>
                </c:pt>
                <c:pt idx="1">
                  <c:v>260.0</c:v>
                </c:pt>
                <c:pt idx="2">
                  <c:v>391.05</c:v>
                </c:pt>
                <c:pt idx="3">
                  <c:v>427.8</c:v>
                </c:pt>
                <c:pt idx="4">
                  <c:v>423.9</c:v>
                </c:pt>
                <c:pt idx="5">
                  <c:v>389.76</c:v>
                </c:pt>
                <c:pt idx="6">
                  <c:v>298.51</c:v>
                </c:pt>
              </c:numCache>
            </c:numRef>
          </c:val>
          <c:smooth val="0"/>
        </c:ser>
        <c:ser>
          <c:idx val="1"/>
          <c:order val="1"/>
          <c:tx>
            <c:v>Observed Mean</c:v>
          </c:tx>
          <c:marker>
            <c:symbol val="none"/>
          </c:marker>
          <c:cat>
            <c:numRef>
              <c:f>Sheet1!$D$1:$D$7</c:f>
              <c:numCache>
                <c:formatCode>General</c:formatCode>
                <c:ptCount val="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</c:numCache>
            </c:numRef>
          </c:cat>
          <c:val>
            <c:numRef>
              <c:f>Sheet1!$B$1:$B$7</c:f>
              <c:numCache>
                <c:formatCode>General</c:formatCode>
                <c:ptCount val="7"/>
                <c:pt idx="0">
                  <c:v>132.26</c:v>
                </c:pt>
                <c:pt idx="1">
                  <c:v>255.9</c:v>
                </c:pt>
                <c:pt idx="2">
                  <c:v>382.1400000000008</c:v>
                </c:pt>
                <c:pt idx="3">
                  <c:v>430.71</c:v>
                </c:pt>
                <c:pt idx="4">
                  <c:v>434.08</c:v>
                </c:pt>
                <c:pt idx="5">
                  <c:v>371.69</c:v>
                </c:pt>
                <c:pt idx="6">
                  <c:v>264.05</c:v>
                </c:pt>
              </c:numCache>
            </c:numRef>
          </c:val>
          <c:smooth val="0"/>
        </c:ser>
        <c:ser>
          <c:idx val="2"/>
          <c:order val="2"/>
          <c:tx>
            <c:v>RMS</c:v>
          </c:tx>
          <c:marker>
            <c:symbol val="none"/>
          </c:marker>
          <c:val>
            <c:numRef>
              <c:f>Sheet1!$K$1:$K$7</c:f>
              <c:numCache>
                <c:formatCode>General</c:formatCode>
                <c:ptCount val="7"/>
                <c:pt idx="0">
                  <c:v>67.59</c:v>
                </c:pt>
                <c:pt idx="1">
                  <c:v>60.39</c:v>
                </c:pt>
                <c:pt idx="2">
                  <c:v>60.56</c:v>
                </c:pt>
                <c:pt idx="3">
                  <c:v>71.83</c:v>
                </c:pt>
                <c:pt idx="4">
                  <c:v>82.64</c:v>
                </c:pt>
                <c:pt idx="5">
                  <c:v>57.8</c:v>
                </c:pt>
                <c:pt idx="6">
                  <c:v>57.31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4618936"/>
        <c:axId val="1074605192"/>
      </c:lineChart>
      <c:catAx>
        <c:axId val="1074618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74605192"/>
        <c:crosses val="autoZero"/>
        <c:auto val="1"/>
        <c:lblAlgn val="ctr"/>
        <c:lblOffset val="100"/>
        <c:noMultiLvlLbl val="0"/>
      </c:catAx>
      <c:valAx>
        <c:axId val="1074605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4618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2118344117876"/>
          <c:y val="0.672647975077882"/>
          <c:w val="0.21392125984252"/>
          <c:h val="0.17806829052910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62.e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E53105-4F19-4161-B78D-8D8B7B561168}" type="datetime1">
              <a:rPr lang="en-US"/>
              <a:pPr/>
              <a:t>1/31/12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B6FA707-AB2C-4D55-AD4A-3E5F08F2D7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80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155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0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2292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pPr>
              <a:defRPr/>
            </a:pPr>
            <a:fld id="{F6AF9DE5-9676-D346-8229-BBCA14B14AA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71714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171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0132" cy="41144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Updated Jan 27 2056 UTC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0" tIns="45716" rIns="91430" bIns="45716" anchor="ctr"/>
          <a:lstStyle>
            <a:lvl1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4515" name="Text Box 2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Times New Roman" pitchFamily="18" charset="0"/>
              </a:rPr>
              <a:t>Need hongli</a:t>
            </a:r>
            <a:r>
              <a:rPr lang="en-US" altLang="en-US" smtClean="0">
                <a:latin typeface="Times New Roman" pitchFamily="18" charset="0"/>
              </a:rPr>
              <a:t>’</a:t>
            </a:r>
            <a:r>
              <a:rPr lang="en-US" smtClean="0">
                <a:latin typeface="Times New Roman" pitchFamily="18" charset="0"/>
              </a:rPr>
              <a:t>s slides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has been re-done to read better.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6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4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Times New Roman" pitchFamily="18" charset="0"/>
              </a:rPr>
              <a:t>Hongli, if you have some previous cycling and non-cycling comparison plots, please insert here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4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339388" y="695325"/>
            <a:ext cx="20680363" cy="15511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C5FF8AF-E0D5-42F5-89C4-3D5C704F3E73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/>
              <a:t>6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 lIns="91431" tIns="45716" rIns="91431" bIns="45716"/>
          <a:lstStyle/>
          <a:p>
            <a:pPr eaLnBrk="1" hangingPunct="1"/>
            <a:r>
              <a:rPr lang="en-US" smtClean="0">
                <a:latin typeface="Arial" pitchFamily="34" charset="0"/>
              </a:rPr>
              <a:t>Yellow arrow shows conventional data only;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Green arrow shows all data;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Red arrow shows INCOMPLETE.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0A7214-90E4-8640-AB51-A2EF0111DB7D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7411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1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0132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5C431A0-D0E6-4CF9-9B91-C0E7DAA4F4E0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339388" y="695325"/>
            <a:ext cx="20680363" cy="15511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0" tIns="45716" rIns="91430" bIns="45716" anchor="ctr"/>
          <a:lstStyle>
            <a:lvl1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defTabSz="455613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4515" name="Text Box 2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339388" y="695325"/>
            <a:ext cx="20678776" cy="15509875"/>
          </a:xfrm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5C431A0-D0E6-4CF9-9B91-C0E7DAA4F4E0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3641-709D-324E-B697-3163E9748E83}" type="datetime1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596B-89A2-4F29-B8CD-1BD2A3B1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8AA4-D986-E243-88E0-5040E3DAB49C}" type="datetime1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3814-BFEF-4459-9079-F3B57CA5FF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8AE-E88E-7747-A571-371DE38384CF}" type="datetime1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4CDB-D170-4125-8C76-4DA8EFDE1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13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D02E1-7083-8E48-A0C3-930866759867}" type="datetime1">
              <a:rPr lang="en-US" smtClean="0"/>
              <a:t>1/31/12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3749-3813-7E4B-B7B4-BC5BC07CE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7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ClrTx/>
              <a:buSzTx/>
              <a:buFontTx/>
              <a:buNone/>
              <a:defRPr/>
            </a:pPr>
            <a:endParaRPr lang="en-US" sz="20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4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569D3-993A-E94B-A3BC-EFAB0ED52649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B004C-AFCC-124B-B90F-025CE546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33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4F940-554C-9B40-BA4F-A883BC12F495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2E996-B2A2-BB43-9A69-A8FA5619D3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16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B35B-6200-3B45-90D1-80EC9F7744C6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07E4A-DC6A-6D4F-813C-E2D0A8197F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27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BCC7A-357B-0049-A289-531851FD1230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0AE2E-8355-3C4A-90AE-A59E87BA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05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4F1FF-443A-5341-BFF2-B35E83A3B3DC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720C4-F1BF-7A49-910D-DF5216270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30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360B7-90E2-6D4A-9E43-1C0D431CAA07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3FCA6-2714-BD48-BDCA-8097C19916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79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C8389-EC42-0C49-8D64-C4F0C408199F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CE3B3-CF2F-744F-8FD1-361FB32EE4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1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DE22-C5B8-2A47-96C6-70ACB863FEC7}" type="datetime1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14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5AF75-5A30-0141-BA30-44F2A423BEC2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C62A7-E5CD-5B4E-98EF-CE576F606A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6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747C2-12FA-BA45-B854-37F9336747E4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5BB5E-3B0B-A643-8614-0654BC4276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20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3D5CC-83F9-9447-872E-7BA3CBCB45EF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C7302-81A1-0B4B-A078-8000DBF6FA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10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3687C-6AC6-B049-AC9E-7E0A9BFE5C69}" type="datetime1">
              <a:rPr lang="en-US" smtClean="0">
                <a:solidFill>
                  <a:srgbClr val="000000"/>
                </a:solidFill>
              </a:rPr>
              <a:t>1/31/12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63139-03BC-234B-A873-EC3DDA2C5E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18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6A56A-9A0B-DE45-B735-E76A4AFEE2DA}" type="datetime1">
              <a:rPr lang="en-US" smtClean="0"/>
              <a:t>1/31/12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B38B5-3B0E-48B2-95C9-9978B10A12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47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3641-709D-324E-B697-3163E9748E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596B-89A2-4F29-B8CD-1BD2A3B17D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83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DE22-C5B8-2A47-96C6-70ACB863FE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81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D3838-B825-264D-B727-2C57D1CB40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52DE-8B94-4214-96B8-F20E1C4BBA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15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D8C3-D2EC-4D46-96A9-AA74A086C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96EE-D872-4073-B39E-0271AE644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44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9A79-B173-1748-9AD2-644BD7ED35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3743-268E-461C-8BA7-45616F73A6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5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D3838-B825-264D-B727-2C57D1CB40FA}" type="datetime1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52DE-8B94-4214-96B8-F20E1C4BBA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09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BBC6-3AAB-674E-9CED-AC8D292EBA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64F2-94DA-4634-A5EE-4F609A079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16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6B6E-03FA-7B4D-BE6C-34520B1AA7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3F5A-2212-4858-8A88-4B3D2DAF86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3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48A5-735D-434D-B19B-574B59A852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3384-7CB0-4EE5-BCDF-737B5AD10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2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C85C-DDD1-7E4F-915E-0E977CA112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D714-4A99-4051-9FBE-2FBE25FC3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72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8AA4-D986-E243-88E0-5040E3DAB4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3814-BFEF-4459-9079-F3B57CA5FF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76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48AE-E88E-7747-A571-371DE38384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24CDB-D170-4125-8C76-4DA8EFDE1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31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D02E1-7083-8E48-A0C3-9308667598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3749-3813-7E4B-B7B4-BC5BC07CE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8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D8C3-D2EC-4D46-96A9-AA74A086CD59}" type="datetime1">
              <a:rPr lang="en-US" smtClean="0"/>
              <a:t>1/31/12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96EE-D872-4073-B39E-0271AE6449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1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9A79-B173-1748-9AD2-644BD7ED357A}" type="datetime1">
              <a:rPr lang="en-US" smtClean="0"/>
              <a:t>1/31/12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3743-268E-461C-8BA7-45616F73A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BBC6-3AAB-674E-9CED-AC8D292EBADC}" type="datetime1">
              <a:rPr lang="en-US" smtClean="0"/>
              <a:t>1/31/12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64F2-94DA-4634-A5EE-4F609A079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4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6B6E-03FA-7B4D-BE6C-34520B1AA7A2}" type="datetime1">
              <a:rPr lang="en-US" smtClean="0"/>
              <a:t>1/31/12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3F5A-2212-4858-8A88-4B3D2DAF86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48A5-735D-434D-B19B-574B59A852F2}" type="datetime1">
              <a:rPr lang="en-US" smtClean="0"/>
              <a:t>1/31/12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3384-7CB0-4EE5-BCDF-737B5AD10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2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7C85C-DDD1-7E4F-915E-0E977CA11249}" type="datetime1">
              <a:rPr lang="en-US" smtClean="0"/>
              <a:t>1/31/12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DD714-4A99-4051-9FBE-2FBE25FC3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6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07863-BAE0-9842-A0E4-55A2D165C986}" type="datetime1">
              <a:rPr lang="en-US" smtClean="0"/>
              <a:t>1/31/12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4B4C4-3442-4887-84F2-D15EC21C5C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Times New Roman" charset="0"/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fld id="{C82A8B89-4D3B-3B4B-9092-DA173C42929C}" type="datetime1">
              <a:rPr lang="en-US" smtClean="0">
                <a:solidFill>
                  <a:srgbClr val="000000"/>
                </a:solidFill>
                <a:ea typeface="ＭＳ Ｐゴシック" charset="0"/>
              </a:rPr>
              <a:t>1/31/12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4008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Times New Roman" charset="0"/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Times New Roman" charset="0"/>
                <a:cs typeface="+mn-cs"/>
              </a:defRPr>
            </a:lvl1pPr>
          </a:lstStyle>
          <a:p>
            <a:pPr defTabSz="914400">
              <a:buClrTx/>
              <a:buSzTx/>
              <a:defRPr/>
            </a:pPr>
            <a:fld id="{9BA99B0E-9409-2F42-BD98-3D2615093431}" type="slidenum">
              <a:rPr lang="en-US">
                <a:solidFill>
                  <a:srgbClr val="000000"/>
                </a:solidFill>
                <a:ea typeface="ＭＳ Ｐゴシック" charset="0"/>
              </a:rPr>
              <a:pPr defTabSz="914400">
                <a:buClrTx/>
                <a:buSzTx/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7376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ClrTx/>
              <a:buSzTx/>
              <a:buFontTx/>
              <a:buChar char="•"/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3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07863-BAE0-9842-A0E4-55A2D165C9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4B4C4-3442-4887-84F2-D15EC21C5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1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12.wmf"/><Relationship Id="rId15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9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0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chart" Target="../charts/chart2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emf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6" Type="http://schemas.openxmlformats.org/officeDocument/2006/relationships/image" Target="../media/image42.gif"/><Relationship Id="rId7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gif"/><Relationship Id="rId3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6.png"/><Relationship Id="rId5" Type="http://schemas.openxmlformats.org/officeDocument/2006/relationships/image" Target="../media/image47.gif"/><Relationship Id="rId6" Type="http://schemas.openxmlformats.org/officeDocument/2006/relationships/image" Target="../media/image48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gif"/><Relationship Id="rId5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7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8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11.wmf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2.wmf"/><Relationship Id="rId15" Type="http://schemas.openxmlformats.org/officeDocument/2006/relationships/image" Target="../media/image16.jpeg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6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9.w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8695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buClr>
                <a:srgbClr val="E81212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b="1" dirty="0" smtClean="0">
                <a:solidFill>
                  <a:srgbClr val="E81212"/>
                </a:solidFill>
                <a:latin typeface="Helvetica" charset="0"/>
                <a:cs typeface="Lucida Sans Unicode" charset="0"/>
              </a:rPr>
              <a:t>LAPS / STMAS PROGRAM REVIEW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6B1BF-ACE2-3D42-87D4-701A0B090651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219200"/>
            <a:ext cx="9144000" cy="56388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lnSpcReduction="10000"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en-GB" sz="2400" b="1" dirty="0" err="1" smtClean="0">
                <a:solidFill>
                  <a:srgbClr val="0000FF"/>
                </a:solidFill>
                <a:latin typeface="Helvetica" charset="0"/>
                <a:cs typeface="+mn-cs"/>
              </a:rPr>
              <a:t>Yuanfu</a:t>
            </a:r>
            <a:r>
              <a:rPr lang="en-GB" sz="2400" b="1" dirty="0" smtClean="0">
                <a:solidFill>
                  <a:srgbClr val="0000FF"/>
                </a:solidFill>
                <a:latin typeface="Helvetica" charset="0"/>
                <a:cs typeface="+mn-cs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latin typeface="Helvetica" charset="0"/>
                <a:cs typeface="+mn-cs"/>
              </a:rPr>
              <a:t>Xie</a:t>
            </a:r>
            <a:r>
              <a:rPr lang="en-GB" sz="2400" b="1" dirty="0" smtClean="0">
                <a:solidFill>
                  <a:srgbClr val="0000FF"/>
                </a:solidFill>
                <a:latin typeface="Helvetica" charset="0"/>
                <a:cs typeface="+mn-cs"/>
              </a:rPr>
              <a:t>, Steve Albers</a:t>
            </a:r>
            <a:r>
              <a:rPr lang="en-GB" sz="2400" b="1" baseline="30000" dirty="0">
                <a:solidFill>
                  <a:srgbClr val="0000FF"/>
                </a:solidFill>
                <a:latin typeface="Helvetica" charset="0"/>
              </a:rPr>
              <a:t>1</a:t>
            </a:r>
            <a:r>
              <a:rPr lang="en-GB" sz="2400" b="1" dirty="0" smtClean="0">
                <a:solidFill>
                  <a:srgbClr val="0000FF"/>
                </a:solidFill>
                <a:latin typeface="Helvetica" charset="0"/>
                <a:cs typeface="+mn-cs"/>
              </a:rPr>
              <a:t>, </a:t>
            </a:r>
            <a:r>
              <a:rPr lang="en-GB" sz="2400" b="1" dirty="0" err="1" smtClean="0">
                <a:solidFill>
                  <a:srgbClr val="0000FF"/>
                </a:solidFill>
                <a:latin typeface="Helvetica" charset="0"/>
                <a:cs typeface="+mn-cs"/>
              </a:rPr>
              <a:t>Hongli</a:t>
            </a:r>
            <a:r>
              <a:rPr lang="en-GB" sz="2400" b="1" dirty="0" smtClean="0">
                <a:solidFill>
                  <a:srgbClr val="0000FF"/>
                </a:solidFill>
                <a:latin typeface="Helvetica" charset="0"/>
                <a:cs typeface="+mn-cs"/>
              </a:rPr>
              <a:t> Jiang</a:t>
            </a:r>
            <a:r>
              <a:rPr lang="en-GB" sz="2400" b="1" baseline="30000" dirty="0">
                <a:solidFill>
                  <a:srgbClr val="0000FF"/>
                </a:solidFill>
                <a:latin typeface="Helvetica" charset="0"/>
              </a:rPr>
              <a:t>1</a:t>
            </a:r>
            <a:r>
              <a:rPr lang="en-GB" sz="2400" b="1" dirty="0" smtClean="0">
                <a:solidFill>
                  <a:srgbClr val="0000FF"/>
                </a:solidFill>
                <a:latin typeface="Helvetica" charset="0"/>
                <a:cs typeface="+mn-cs"/>
              </a:rPr>
              <a:t>, &amp; Zoltan Toth</a:t>
            </a:r>
            <a:endParaRPr lang="en-GB" sz="1800" dirty="0" smtClean="0">
              <a:solidFill>
                <a:schemeClr val="tx2"/>
              </a:solidFill>
              <a:latin typeface="Helvetica" charset="0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GB" sz="2000" b="1" dirty="0" smtClean="0">
              <a:solidFill>
                <a:schemeClr val="tx2"/>
              </a:solidFill>
              <a:latin typeface="Helvetica" charset="0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GB" sz="2000" b="1" dirty="0" smtClean="0">
              <a:latin typeface="Helvetica" charset="0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GB" sz="2000" b="1" dirty="0">
              <a:latin typeface="Helvetica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GB" sz="2000" b="1" dirty="0" smtClean="0">
              <a:latin typeface="Helvetica" charset="0"/>
              <a:cs typeface="+mn-cs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GB" sz="2000" b="1" dirty="0" smtClean="0">
                <a:latin typeface="Helvetica" charset="0"/>
                <a:cs typeface="+mn-cs"/>
              </a:rPr>
              <a:t>Global Systems Division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GB" sz="2000" b="1" dirty="0" smtClean="0">
                <a:latin typeface="Helvetica" charset="0"/>
                <a:cs typeface="+mn-cs"/>
              </a:rPr>
              <a:t>NOAA/OAR/ESRL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GB" sz="2000" b="1" dirty="0">
              <a:latin typeface="Helvetica" charset="0"/>
              <a:cs typeface="+mn-cs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GB" sz="2000" b="1" baseline="30000" dirty="0" smtClean="0">
                <a:latin typeface="Helvetica" charset="0"/>
              </a:rPr>
              <a:t>1 </a:t>
            </a:r>
            <a:r>
              <a:rPr lang="en-GB" sz="2000" b="1" dirty="0" smtClean="0">
                <a:latin typeface="Helvetica" charset="0"/>
                <a:cs typeface="+mn-cs"/>
              </a:rPr>
              <a:t>CIRA at GSD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GB" sz="1800" b="1" dirty="0" smtClean="0">
              <a:latin typeface="Helvetica" charset="0"/>
              <a:cs typeface="+mn-cs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GB" sz="1800" b="1" dirty="0" smtClean="0">
              <a:latin typeface="Helvetica" charset="0"/>
              <a:cs typeface="+mn-cs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GB" sz="2400" b="1" dirty="0" smtClean="0">
                <a:latin typeface="Helvetica" charset="0"/>
                <a:cs typeface="+mn-cs"/>
              </a:rPr>
              <a:t>Acknowledgements: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GB" sz="2400" b="1" dirty="0" smtClean="0">
                <a:latin typeface="Helvetica" charset="0"/>
                <a:cs typeface="+mn-cs"/>
              </a:rPr>
              <a:t>FAB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GB" sz="2400" b="1" dirty="0">
              <a:latin typeface="Helvetica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GB" sz="2400" b="1" dirty="0">
              <a:latin typeface="Helvetica" charset="0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GB" sz="1800" b="1" dirty="0" smtClean="0">
              <a:latin typeface="Helvetica" charset="0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endParaRPr lang="en-GB" sz="1800" b="1" dirty="0">
              <a:latin typeface="Helvetica" charset="0"/>
              <a:cs typeface="+mn-cs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sz="1800" b="1" dirty="0" smtClean="0">
                <a:latin typeface="Helvetica" charset="0"/>
                <a:cs typeface="+mn-cs"/>
              </a:rPr>
              <a:t>GSD Program Review, 31 January 2012</a:t>
            </a:r>
          </a:p>
        </p:txBody>
      </p:sp>
      <p:sp>
        <p:nvSpPr>
          <p:cNvPr id="370692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571304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27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APPLICATION AREAS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Situational awareness / </a:t>
            </a:r>
            <a:r>
              <a:rPr lang="en-US" dirty="0" err="1" smtClean="0">
                <a:solidFill>
                  <a:srgbClr val="000000"/>
                </a:solidFill>
              </a:rPr>
              <a:t>Nowcasting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NWS WFOs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Warn-On-Forecasting (WOF)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HWT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Aviation weather – Convective Initiation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“STMAS is a key component of the 0-2 </a:t>
            </a:r>
            <a:r>
              <a:rPr lang="en-US" dirty="0" err="1" smtClean="0">
                <a:solidFill>
                  <a:srgbClr val="000000"/>
                </a:solidFill>
              </a:rPr>
              <a:t>hr</a:t>
            </a:r>
            <a:r>
              <a:rPr lang="en-US" dirty="0" smtClean="0">
                <a:solidFill>
                  <a:srgbClr val="000000"/>
                </a:solidFill>
              </a:rPr>
              <a:t> forecast” – MIT/LL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Terminal-scale forecasting (ITWS)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Hydro-meteorological Forecasting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Heavy precipitation – HMT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Decision support for weather dependent operations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AFTAC, RSA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Fire Weather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Downscaling wind and other variables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Renewable Energy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Boundary layer winds &amp; solar radiation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Dispersion modeling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GTAS (DHS)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Tropical cyclone forecasting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Taiwan Central Weather Bureau</a:t>
            </a: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5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PRIVATE SECTOR TECH TRANSFER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</a:rPr>
              <a:t>Doppler radar assimilation for wind energy prediction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</a:rPr>
              <a:t>Precision Wind </a:t>
            </a:r>
            <a:r>
              <a:rPr lang="en-US" dirty="0" smtClean="0">
                <a:solidFill>
                  <a:srgbClr val="000000"/>
                </a:solidFill>
              </a:rPr>
              <a:t>(Boulder, CO)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Avalanche Prediction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</a:rPr>
              <a:t>NWP Consultants at Colorado Avalanche </a:t>
            </a:r>
            <a:r>
              <a:rPr lang="en-US" dirty="0" smtClean="0">
                <a:solidFill>
                  <a:srgbClr val="000000"/>
                </a:solidFill>
              </a:rPr>
              <a:t>Center (CO)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Hydrological forecasting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</a:rPr>
              <a:t>Hydro </a:t>
            </a:r>
            <a:r>
              <a:rPr lang="en-US" dirty="0" err="1">
                <a:solidFill>
                  <a:srgbClr val="000000"/>
                </a:solidFill>
              </a:rPr>
              <a:t>Meteo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(Canada)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Rocket launch support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</a:rPr>
              <a:t>ENSCO / ACTA (RSA project)</a:t>
            </a:r>
          </a:p>
          <a:p>
            <a:pPr lvl="1"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General forecast applications</a:t>
            </a:r>
          </a:p>
          <a:p>
            <a:pPr lvl="1" eaLnBrk="1" hangingPunct="1"/>
            <a:r>
              <a:rPr lang="en-US" dirty="0" err="1">
                <a:solidFill>
                  <a:srgbClr val="000000"/>
                </a:solidFill>
              </a:rPr>
              <a:t>Telvent</a:t>
            </a:r>
            <a:r>
              <a:rPr lang="en-US" dirty="0">
                <a:solidFill>
                  <a:srgbClr val="000000"/>
                </a:solidFill>
              </a:rPr>
              <a:t> (Minneapolis, MN) </a:t>
            </a:r>
          </a:p>
          <a:p>
            <a:pPr lvl="1" eaLnBrk="1" hangingPunct="1"/>
            <a:r>
              <a:rPr lang="en-US" dirty="0" err="1">
                <a:solidFill>
                  <a:srgbClr val="000000"/>
                </a:solidFill>
              </a:rPr>
              <a:t>Vaisala</a:t>
            </a:r>
            <a:r>
              <a:rPr lang="en-US" dirty="0">
                <a:solidFill>
                  <a:srgbClr val="000000"/>
                </a:solidFill>
              </a:rPr>
              <a:t> (Louisville, CO)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</a:rPr>
              <a:t>Weather Decision </a:t>
            </a:r>
            <a:r>
              <a:rPr lang="en-US" dirty="0" smtClean="0">
                <a:solidFill>
                  <a:srgbClr val="000000"/>
                </a:solidFill>
              </a:rPr>
              <a:t>Technology (Norman, OK)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8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BDC8D3"/>
              </a:clrFrom>
              <a:clrTo>
                <a:srgbClr val="BDC8D3">
                  <a:alpha val="0"/>
                </a:srgbClr>
              </a:clrTo>
            </a:clrChang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9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9144000" cy="771525"/>
          </a:xfrm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buClr>
                <a:srgbClr val="E81212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E81212"/>
                </a:solidFill>
                <a:latin typeface="Helvetica" charset="0"/>
                <a:ea typeface="ＭＳ Ｐゴシック" charset="0"/>
                <a:cs typeface="ＭＳ Ｐゴシック" charset="0"/>
              </a:rPr>
              <a:t>LAPS WORKSHOP SUMMARY</a:t>
            </a:r>
            <a:endParaRPr lang="en-GB" sz="4000" b="1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6477000"/>
            <a:ext cx="9144000" cy="381000"/>
          </a:xfrm>
        </p:spPr>
        <p:txBody>
          <a:bodyPr anchor="ctr">
            <a:normAutofit fontScale="925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GB" sz="2400" b="1">
                <a:latin typeface="Helvetica" charset="0"/>
                <a:ea typeface="ＭＳ Ｐゴシック" charset="0"/>
                <a:cs typeface="ＭＳ Ｐゴシック" charset="0"/>
              </a:rPr>
              <a:t>Oct. 25-27 2010, ESRL, Boulder, CO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0" name="Picture 6" descr="NOAA-1-7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10668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93749-3813-7E4B-B7B4-BC5BC07CED8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53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NWS / WFO LAPS USER SURVEY - 2010</a:t>
            </a:r>
            <a:endParaRPr lang="en-US" sz="2400" b="1" dirty="0">
              <a:solidFill>
                <a:srgbClr val="3333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8448589" cy="6400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63246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Ben </a:t>
            </a:r>
            <a:r>
              <a:rPr lang="en-US" sz="2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Baranowski</a:t>
            </a:r>
            <a:r>
              <a:rPr lang="en-US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&amp; </a:t>
            </a:r>
            <a:r>
              <a:rPr lang="en-US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Darrel </a:t>
            </a: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Kingfield</a:t>
            </a:r>
            <a:endParaRPr lang="en-US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9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NWS / WFO LAPS USER SURVEY - 2010</a:t>
            </a:r>
            <a:endParaRPr lang="en-US" sz="2400" b="1" dirty="0">
              <a:solidFill>
                <a:srgbClr val="3333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8674713" cy="65419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Ben </a:t>
            </a:r>
            <a:r>
              <a:rPr lang="en-US" sz="2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Baranowski</a:t>
            </a:r>
            <a:r>
              <a:rPr lang="en-US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&amp; </a:t>
            </a:r>
            <a:r>
              <a:rPr lang="en-US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Darrel </a:t>
            </a: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Kingfield</a:t>
            </a:r>
            <a:endParaRPr lang="en-US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0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LAPS USER WORKSHOP REQUESTS</a:t>
            </a:r>
            <a:endParaRPr lang="en-US" sz="2400" b="1" dirty="0">
              <a:solidFill>
                <a:srgbClr val="3333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6248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Quality 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of analyses &amp; forecasts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Number of problems highlighted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200" dirty="0">
                <a:latin typeface="Arial" charset="0"/>
                <a:ea typeface="ＭＳ Ｐゴシック" charset="0"/>
              </a:rPr>
              <a:t>Noise in analysis, spin-up in forecast, better QC, </a:t>
            </a:r>
            <a:r>
              <a:rPr lang="en-US" sz="2200" dirty="0" err="1">
                <a:latin typeface="Arial" charset="0"/>
                <a:ea typeface="ＭＳ Ｐゴシック" charset="0"/>
              </a:rPr>
              <a:t>etc</a:t>
            </a:r>
            <a:endParaRPr lang="en-US" sz="22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Some solutions offered by partners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Must set priorities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6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Portability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AWIPS2 &amp; other platforms</a:t>
            </a:r>
          </a:p>
          <a:p>
            <a:pPr lvl="1" eaLnBrk="1" hangingPunct="1">
              <a:lnSpc>
                <a:spcPct val="80000"/>
              </a:lnSpc>
            </a:pPr>
            <a:endParaRPr lang="en-US" sz="26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Efficiency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Must run in timely </a:t>
            </a:r>
            <a:r>
              <a:rPr lang="en-US" sz="2600" dirty="0" smtClean="0">
                <a:latin typeface="Arial" charset="0"/>
                <a:ea typeface="ＭＳ Ｐゴシック" charset="0"/>
              </a:rPr>
              <a:t>manner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 smtClean="0">
                <a:solidFill>
                  <a:srgbClr val="E600FF"/>
                </a:solidFill>
                <a:latin typeface="Arial" charset="0"/>
                <a:ea typeface="ＭＳ Ｐゴシック" charset="0"/>
              </a:rPr>
              <a:t>Need for parallelization </a:t>
            </a:r>
            <a:r>
              <a:rPr lang="en-US" sz="2600" dirty="0" smtClean="0">
                <a:latin typeface="Arial" charset="0"/>
                <a:ea typeface="ＭＳ Ｐゴシック" charset="0"/>
              </a:rPr>
              <a:t>/ optimization</a:t>
            </a:r>
            <a:endParaRPr lang="en-US" sz="26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Ease of use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Must remain easy to set up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User interface must remain simple</a:t>
            </a:r>
          </a:p>
          <a:p>
            <a:pPr eaLnBrk="1" hangingPunct="1">
              <a:lnSpc>
                <a:spcPct val="80000"/>
              </a:lnSpc>
            </a:pPr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FY11 LAPS/STMAS Funding: $1.43+ M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4758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132D333-78ED-4A1A-966E-481B0D0E55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7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2800" b="1" cap="all" dirty="0" smtClean="0">
                <a:solidFill>
                  <a:srgbClr val="FF0000"/>
                </a:solidFill>
              </a:rPr>
              <a:t>Peer Reviewed Journal Publications since 2010</a:t>
            </a:r>
            <a:endParaRPr lang="en-US" sz="2800" b="1" cap="all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5999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Conte, D., M. M. </a:t>
            </a:r>
            <a:r>
              <a:rPr lang="en-US" sz="1800" dirty="0" err="1"/>
              <a:t>Miglietta</a:t>
            </a:r>
            <a:r>
              <a:rPr lang="en-US" sz="1800" dirty="0"/>
              <a:t>, A. </a:t>
            </a:r>
            <a:r>
              <a:rPr lang="en-US" sz="1800" dirty="0" err="1"/>
              <a:t>Moscatello</a:t>
            </a:r>
            <a:r>
              <a:rPr lang="en-US" sz="1800" dirty="0"/>
              <a:t>, S. Albers, and V. </a:t>
            </a:r>
            <a:r>
              <a:rPr lang="en-US" sz="1800" dirty="0" err="1"/>
              <a:t>Levizzani</a:t>
            </a:r>
            <a:r>
              <a:rPr lang="en-US" sz="1800" dirty="0"/>
              <a:t> 2010: A GIS approach to ingest </a:t>
            </a:r>
            <a:r>
              <a:rPr lang="en-US" sz="1800" dirty="0" err="1"/>
              <a:t>Meteosat</a:t>
            </a:r>
            <a:r>
              <a:rPr lang="en-US" sz="1800" dirty="0"/>
              <a:t> Second Generation data into the Local Analysis and Prediction System. </a:t>
            </a:r>
            <a:r>
              <a:rPr lang="en-US" sz="1800" i="1" dirty="0"/>
              <a:t>Environ. Model. </a:t>
            </a:r>
            <a:r>
              <a:rPr lang="en-US" sz="1800" i="1" dirty="0" err="1"/>
              <a:t>Softw</a:t>
            </a:r>
            <a:r>
              <a:rPr lang="en-US" sz="1800" i="1" dirty="0"/>
              <a:t>.</a:t>
            </a:r>
            <a:r>
              <a:rPr lang="en-US" sz="1800" dirty="0"/>
              <a:t>, </a:t>
            </a:r>
            <a:r>
              <a:rPr lang="en-US" sz="1800" b="1" dirty="0"/>
              <a:t>10</a:t>
            </a:r>
            <a:r>
              <a:rPr lang="en-US" sz="1800" dirty="0"/>
              <a:t>, 1064-1074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err="1" smtClean="0"/>
              <a:t>Cimini</a:t>
            </a:r>
            <a:r>
              <a:rPr lang="en-US" sz="1800" dirty="0" smtClean="0"/>
              <a:t> </a:t>
            </a:r>
            <a:r>
              <a:rPr lang="en-US" sz="1800" dirty="0"/>
              <a:t>D., E. Campos, R. Ware, S. Albers, G. Giuliani, J. </a:t>
            </a:r>
            <a:r>
              <a:rPr lang="en-US" sz="1800" dirty="0" err="1"/>
              <a:t>Oreamuno</a:t>
            </a:r>
            <a:r>
              <a:rPr lang="en-US" sz="1800" dirty="0"/>
              <a:t>, P. Joe, S. Koch, S. </a:t>
            </a:r>
            <a:r>
              <a:rPr lang="en-US" sz="1800" dirty="0" err="1"/>
              <a:t>Cober</a:t>
            </a:r>
            <a:r>
              <a:rPr lang="en-US" sz="1800" dirty="0"/>
              <a:t>, E. R. </a:t>
            </a:r>
            <a:r>
              <a:rPr lang="en-US" sz="1800" dirty="0" err="1"/>
              <a:t>Westwater</a:t>
            </a:r>
            <a:r>
              <a:rPr lang="en-US" sz="1800" dirty="0"/>
              <a:t> 2011: Thermodynamic Atmospheric Profiling during the 2010 Winter Olympics Using Ground-based Microwave Radiometry, </a:t>
            </a:r>
            <a:r>
              <a:rPr lang="en-US" sz="1800" i="1" dirty="0"/>
              <a:t>IEEE Trans. </a:t>
            </a:r>
            <a:r>
              <a:rPr lang="en-US" sz="1800" i="1" dirty="0" err="1"/>
              <a:t>Geosci</a:t>
            </a:r>
            <a:r>
              <a:rPr lang="en-US" sz="1800" i="1" dirty="0"/>
              <a:t>. Rem. Sens.</a:t>
            </a:r>
            <a:r>
              <a:rPr lang="en-US" sz="1800" dirty="0"/>
              <a:t>, accepted, DOI 10.1109/TGRS.2011.2154337, </a:t>
            </a:r>
            <a:r>
              <a:rPr lang="en-US" sz="1800" dirty="0" smtClean="0"/>
              <a:t>2011 </a:t>
            </a:r>
          </a:p>
          <a:p>
            <a:endParaRPr lang="en-US" sz="1800" dirty="0"/>
          </a:p>
          <a:p>
            <a:r>
              <a:rPr lang="en-US" sz="1800" dirty="0" smtClean="0"/>
              <a:t>Marquis</a:t>
            </a:r>
            <a:r>
              <a:rPr lang="en-US" sz="1800" dirty="0"/>
              <a:t>, M., S. C. Albers and E. C. </a:t>
            </a:r>
            <a:r>
              <a:rPr lang="en-US" sz="1800" dirty="0" err="1"/>
              <a:t>Weatherhead</a:t>
            </a:r>
            <a:r>
              <a:rPr lang="en-US" sz="1800" dirty="0"/>
              <a:t>, 2011: For Better Integration, Improve the Forecast. </a:t>
            </a:r>
            <a:r>
              <a:rPr lang="en-US" sz="1800" i="1" dirty="0"/>
              <a:t>Solar Today</a:t>
            </a:r>
            <a:r>
              <a:rPr lang="en-US" sz="1800" dirty="0"/>
              <a:t>, </a:t>
            </a:r>
            <a:r>
              <a:rPr lang="en-US" sz="1800" b="1" dirty="0"/>
              <a:t>25</a:t>
            </a:r>
            <a:r>
              <a:rPr lang="en-US" sz="1800" dirty="0"/>
              <a:t>, 52-</a:t>
            </a:r>
            <a:r>
              <a:rPr lang="en-US" sz="1800" dirty="0" smtClean="0"/>
              <a:t>53 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err="1" smtClean="0"/>
              <a:t>Xie</a:t>
            </a:r>
            <a:r>
              <a:rPr lang="en-US" sz="1800" dirty="0"/>
              <a:t>, Y. F., and A. E. MacDonald, 2011: Selection of Momentum Variables for a Three-Dimensional Variational Analysis. </a:t>
            </a:r>
            <a:r>
              <a:rPr lang="en-US" sz="1800" i="1" dirty="0"/>
              <a:t>Pure and Applied Geophysics</a:t>
            </a:r>
            <a:r>
              <a:rPr lang="en-US" sz="1800" dirty="0"/>
              <a:t>, DOI 10.1007/s00024-011-0374-</a:t>
            </a:r>
            <a:r>
              <a:rPr lang="en-US" sz="1800" dirty="0" smtClean="0"/>
              <a:t>3 </a:t>
            </a:r>
          </a:p>
          <a:p>
            <a:endParaRPr lang="en-US" sz="1800" dirty="0"/>
          </a:p>
          <a:p>
            <a:r>
              <a:rPr lang="en-US" sz="1800" dirty="0"/>
              <a:t>Xie, Y. F., S. Koch, J. McGinley, S. Albers, P. </a:t>
            </a:r>
            <a:r>
              <a:rPr lang="en-US" sz="1800" dirty="0" err="1"/>
              <a:t>Beringer</a:t>
            </a:r>
            <a:r>
              <a:rPr lang="en-US" sz="1800" dirty="0"/>
              <a:t>, M. </a:t>
            </a:r>
            <a:r>
              <a:rPr lang="en-US" sz="1800" dirty="0" err="1"/>
              <a:t>Wolfson</a:t>
            </a:r>
            <a:r>
              <a:rPr lang="en-US" sz="1800" dirty="0"/>
              <a:t>, and M. Chan, </a:t>
            </a:r>
            <a:r>
              <a:rPr lang="en-US" sz="1800" dirty="0" smtClean="0"/>
              <a:t>2011: </a:t>
            </a:r>
            <a:r>
              <a:rPr lang="en-US" sz="1800" dirty="0"/>
              <a:t>A Space-Time Multiscale Analysis System: A Sequential Variational Analysis Approach. </a:t>
            </a:r>
            <a:r>
              <a:rPr lang="en-US" sz="1800" i="1" dirty="0"/>
              <a:t>Monthly Weather Review</a:t>
            </a:r>
            <a:r>
              <a:rPr lang="en-US" sz="1800" dirty="0"/>
              <a:t>, </a:t>
            </a:r>
            <a:r>
              <a:rPr lang="en-US" sz="1800" b="1" dirty="0"/>
              <a:t>139</a:t>
            </a:r>
            <a:r>
              <a:rPr lang="en-US" sz="1800" dirty="0"/>
              <a:t>, 1224-</a:t>
            </a:r>
            <a:r>
              <a:rPr lang="en-US" sz="1800" dirty="0" smtClean="0"/>
              <a:t>1240 </a:t>
            </a:r>
          </a:p>
          <a:p>
            <a:endParaRPr lang="en-US" sz="1800" dirty="0"/>
          </a:p>
          <a:p>
            <a:r>
              <a:rPr lang="en-US" sz="1800" dirty="0"/>
              <a:t>Toth, Z., S. C. Albers, and Y. </a:t>
            </a:r>
            <a:r>
              <a:rPr lang="en-US" sz="1800" dirty="0" err="1"/>
              <a:t>Xie</a:t>
            </a:r>
            <a:r>
              <a:rPr lang="en-US" sz="1800" dirty="0"/>
              <a:t>, 2012: Analysis of Fine Scale Weather Phenomena. </a:t>
            </a:r>
            <a:r>
              <a:rPr lang="en-US" sz="1800" i="1" dirty="0"/>
              <a:t>BAMS</a:t>
            </a:r>
            <a:r>
              <a:rPr lang="en-US" sz="1800" dirty="0"/>
              <a:t>, in </a:t>
            </a:r>
            <a:r>
              <a:rPr lang="en-US" sz="1800" dirty="0" smtClean="0"/>
              <a:t>print</a:t>
            </a:r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5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4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763000" cy="1470025"/>
          </a:xfrm>
        </p:spPr>
        <p:txBody>
          <a:bodyPr/>
          <a:lstStyle/>
          <a:p>
            <a:r>
              <a:rPr lang="en-US" b="1" dirty="0" smtClean="0"/>
              <a:t>PART II: </a:t>
            </a:r>
            <a:r>
              <a:rPr lang="en-US" dirty="0" smtClean="0"/>
              <a:t>Recent LAPS Developments</a:t>
            </a:r>
            <a:r>
              <a:rPr lang="en-US" b="1" dirty="0" smtClean="0"/>
              <a:t> </a:t>
            </a:r>
          </a:p>
        </p:txBody>
      </p:sp>
      <p:sp>
        <p:nvSpPr>
          <p:cNvPr id="55298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Steve Albers</a:t>
            </a:r>
          </a:p>
        </p:txBody>
      </p:sp>
      <p:sp>
        <p:nvSpPr>
          <p:cNvPr id="55299" name="Slide Number Placeholder 1"/>
          <p:cNvSpPr>
            <a:spLocks noGrp="1"/>
          </p:cNvSpPr>
          <p:nvPr>
            <p:ph type="sldNum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5427BB2-D2D8-42B6-A957-5CC394D46767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381000"/>
          </a:xfrm>
        </p:spPr>
        <p:txBody>
          <a:bodyPr/>
          <a:lstStyle/>
          <a:p>
            <a:r>
              <a:rPr lang="en-US" sz="4000" b="1" dirty="0" smtClean="0"/>
              <a:t>LAPS </a:t>
            </a:r>
            <a:r>
              <a:rPr lang="en-US" sz="4000" dirty="0"/>
              <a:t>A</a:t>
            </a:r>
            <a:r>
              <a:rPr lang="en-US" sz="4000" dirty="0" smtClean="0"/>
              <a:t>nalysis Steps</a:t>
            </a:r>
            <a:endParaRPr lang="en-US" sz="4000" b="1" dirty="0" smtClean="0"/>
          </a:p>
        </p:txBody>
      </p:sp>
      <p:sp>
        <p:nvSpPr>
          <p:cNvPr id="419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BCB2E0B-F2FC-408A-B3C5-0E58A6A01A5F}" type="slidenum">
              <a:rPr lang="en-US"/>
              <a:pPr/>
              <a:t>19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88962" y="1371600"/>
            <a:ext cx="5430838" cy="191135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b="1" dirty="0" smtClean="0"/>
              <a:t>Multi-scale scale successive correction with </a:t>
            </a:r>
            <a:r>
              <a:rPr lang="en-US" sz="2400" b="1" dirty="0" err="1" smtClean="0"/>
              <a:t>variational</a:t>
            </a:r>
            <a:r>
              <a:rPr lang="en-US" sz="2400" b="1" dirty="0"/>
              <a:t> </a:t>
            </a:r>
            <a:r>
              <a:rPr lang="en-US" sz="2400" b="1" dirty="0" smtClean="0"/>
              <a:t>components</a:t>
            </a:r>
            <a:endParaRPr lang="en-US" sz="2400" b="1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0" y="4648200"/>
            <a:ext cx="1516063" cy="1143000"/>
          </a:xfrm>
          <a:prstGeom prst="ellipse">
            <a:avLst/>
          </a:prstGeom>
          <a:solidFill>
            <a:srgbClr val="2D2DB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1800" dirty="0" smtClean="0">
                <a:solidFill>
                  <a:schemeClr val="lt1"/>
                </a:solidFill>
                <a:latin typeface="+mn-lt"/>
                <a:ea typeface="+mn-ea"/>
              </a:rPr>
              <a:t>Wind analysis</a:t>
            </a: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524000" y="4648200"/>
            <a:ext cx="1828800" cy="1143000"/>
          </a:xfrm>
          <a:prstGeom prst="ellipse">
            <a:avLst/>
          </a:prstGeom>
          <a:solidFill>
            <a:srgbClr val="2D2DB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Temp/</a:t>
            </a:r>
            <a:r>
              <a:rPr lang="en-US" sz="2400" dirty="0" err="1">
                <a:solidFill>
                  <a:schemeClr val="lt1"/>
                </a:solidFill>
                <a:latin typeface="+mn-lt"/>
                <a:ea typeface="+mn-ea"/>
              </a:rPr>
              <a:t>Ht</a:t>
            </a: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 analysis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352800" y="4648200"/>
            <a:ext cx="1981200" cy="11430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Humidity analysis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334000" y="4648200"/>
            <a:ext cx="1887538" cy="11430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Cloud analysis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239000" y="4648200"/>
            <a:ext cx="1890713" cy="11430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balance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 flipV="1">
            <a:off x="7543800" y="4038600"/>
            <a:ext cx="482600" cy="617538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00" name="Rectangle 1"/>
          <p:cNvSpPr>
            <a:spLocks noChangeArrowheads="1"/>
          </p:cNvSpPr>
          <p:nvPr/>
        </p:nvSpPr>
        <p:spPr bwMode="auto">
          <a:xfrm>
            <a:off x="6553200" y="2667000"/>
            <a:ext cx="1752600" cy="13716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</a:rPr>
              <a:t>Numerical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Forecast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4718" y="3667780"/>
            <a:ext cx="2408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Cycling Option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6629" y="3465493"/>
            <a:ext cx="2909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Large Scale Model 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</a:rPr>
              <a:t>First Guess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52400" y="3810000"/>
            <a:ext cx="4572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5867400" y="3200400"/>
            <a:ext cx="685800" cy="609600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3346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5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LAPS / STMAS TEAM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296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D2121E8-BB7F-4A9E-8689-E7B4C2BE2B66}" type="slidenum">
              <a:rPr lang="en-US"/>
              <a:pPr/>
              <a:t>2</a:t>
            </a:fld>
            <a:endParaRPr lang="en-US"/>
          </a:p>
        </p:txBody>
      </p:sp>
      <p:sp>
        <p:nvSpPr>
          <p:cNvPr id="29698" name="Rectangle 3"/>
          <p:cNvSpPr txBox="1">
            <a:spLocks noChangeArrowheads="1"/>
          </p:cNvSpPr>
          <p:nvPr/>
        </p:nvSpPr>
        <p:spPr bwMode="auto">
          <a:xfrm>
            <a:off x="76200" y="609600"/>
            <a:ext cx="9067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Data assimilation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Steve Albers, </a:t>
            </a:r>
            <a:r>
              <a:rPr lang="en-US" sz="2000" dirty="0" err="1">
                <a:solidFill>
                  <a:schemeClr val="tx1"/>
                </a:solidFill>
                <a:latin typeface="Calibri" pitchFamily="34" charset="0"/>
              </a:rPr>
              <a:t>Hongli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Jiang, </a:t>
            </a:r>
            <a:r>
              <a:rPr lang="en-US" sz="2000" dirty="0" err="1">
                <a:solidFill>
                  <a:schemeClr val="tx1"/>
                </a:solidFill>
                <a:latin typeface="Calibri" pitchFamily="34" charset="0"/>
              </a:rPr>
              <a:t>Yuanfu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itchFamily="34" charset="0"/>
              </a:rPr>
              <a:t>Xie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Satellite and other observations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Dan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Birkenheuer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, Seth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Gutman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, Kirk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Holub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, Tomoko Koyama,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Ruixia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Liu (TOB)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Physical processes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Paul Schultz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Ensemble forecasting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Brian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Etherton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, Zoltan Toth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Evaluation and verification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Ed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Tollerud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Ed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Szoke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Stanislav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Stoytchev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Software engineering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Linda Wharton, Paula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McCaslin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Technical support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Adrienne Rose, Min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Richardson</a:t>
            </a: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Former colleagues</a:t>
            </a: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Steve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Koch, John McGinley,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Huiling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Yuan, Brad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Beechler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, Brent Shaw,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Isidora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itchFamily="34" charset="0"/>
              </a:rPr>
              <a:t>Jankov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etc</a:t>
            </a:r>
            <a:endParaRPr lang="en-US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Calibri" pitchFamily="34" charset="0"/>
              </a:rPr>
              <a:t>Long list of collaborators, visitors, </a:t>
            </a:r>
            <a:r>
              <a:rPr lang="en-US" sz="2000" b="1" dirty="0" err="1" smtClean="0">
                <a:solidFill>
                  <a:srgbClr val="0000FF"/>
                </a:solidFill>
                <a:latin typeface="Calibri" pitchFamily="34" charset="0"/>
              </a:rPr>
              <a:t>etc</a:t>
            </a:r>
            <a:endParaRPr lang="en-US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152400"/>
            <a:ext cx="55626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-152400" y="152400"/>
            <a:ext cx="3429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3600" dirty="0">
                <a:solidFill>
                  <a:schemeClr val="tx2"/>
                </a:solidFill>
                <a:latin typeface="Calibri" pitchFamily="34" charset="0"/>
              </a:rPr>
              <a:t>Cloud Analysis Flow Chart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5181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-152400" y="2057400"/>
            <a:ext cx="3657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>
                <a:solidFill>
                  <a:srgbClr val="0000FF"/>
                </a:solidFill>
                <a:latin typeface="Calibri" pitchFamily="34" charset="0"/>
              </a:rPr>
              <a:t>Cloud Fraction 3-D Isosurface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743200" y="1219200"/>
            <a:ext cx="838200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1981200" y="3276600"/>
            <a:ext cx="152400" cy="5334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593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E5834C6-2EBC-42B1-8238-340A7486EAC6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785813" y="1319213"/>
            <a:ext cx="347186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Calibri" pitchFamily="34" charset="0"/>
              </a:rPr>
              <a:t>Three-Dimensional Cloud Analysis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714500"/>
            <a:ext cx="2605087" cy="251936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97100"/>
            <a:ext cx="16049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68788"/>
            <a:ext cx="11430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7349" name="Object 2"/>
          <p:cNvGraphicFramePr>
            <a:graphicFrameLocks noChangeAspect="1"/>
          </p:cNvGraphicFramePr>
          <p:nvPr/>
        </p:nvGraphicFramePr>
        <p:xfrm>
          <a:off x="1828800" y="2895600"/>
          <a:ext cx="24384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99" r:id="rId7" imgW="892969" imgH="892969" progId="">
                  <p:embed/>
                </p:oleObj>
              </mc:Choice>
              <mc:Fallback>
                <p:oleObj r:id="rId7" imgW="892969" imgH="89296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895600"/>
                        <a:ext cx="24384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2514600" y="5375275"/>
            <a:ext cx="1476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en-US" sz="2400" b="1">
                <a:solidFill>
                  <a:srgbClr val="3333CC"/>
                </a:solidFill>
                <a:latin typeface="Arial" pitchFamily="34" charset="0"/>
              </a:rPr>
              <a:t>METAR</a:t>
            </a: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>
            <a:off x="2000250" y="2554288"/>
            <a:ext cx="1200150" cy="493712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1928813" y="2924175"/>
            <a:ext cx="855662" cy="415925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1797050" y="3340100"/>
            <a:ext cx="500063" cy="35718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V="1">
            <a:off x="1563688" y="4316413"/>
            <a:ext cx="1073150" cy="574675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V="1">
            <a:off x="1563688" y="4387850"/>
            <a:ext cx="2143125" cy="687388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V="1">
            <a:off x="1493838" y="4081463"/>
            <a:ext cx="793750" cy="666750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428625" y="2143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E81212"/>
                </a:solidFill>
                <a:latin typeface="Calibri" pitchFamily="34" charset="0"/>
              </a:rPr>
              <a:t>LAPS </a:t>
            </a:r>
            <a:r>
              <a:rPr lang="en-US" sz="4400" b="1" dirty="0" smtClean="0">
                <a:solidFill>
                  <a:srgbClr val="E81212"/>
                </a:solidFill>
                <a:latin typeface="Calibri" pitchFamily="34" charset="0"/>
              </a:rPr>
              <a:t>HOT-START </a:t>
            </a:r>
            <a:r>
              <a:rPr lang="en-US" sz="4400" b="1" dirty="0">
                <a:solidFill>
                  <a:srgbClr val="E81212"/>
                </a:solidFill>
                <a:latin typeface="Calibri" pitchFamily="34" charset="0"/>
              </a:rPr>
              <a:t>INITIALIZATION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 flipH="1" flipV="1">
            <a:off x="2855913" y="4883150"/>
            <a:ext cx="134937" cy="338138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 flipV="1">
            <a:off x="3203575" y="4881563"/>
            <a:ext cx="11113" cy="3302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 flipV="1">
            <a:off x="3471863" y="4883150"/>
            <a:ext cx="144462" cy="328613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61" name="Group 17"/>
          <p:cNvGrpSpPr>
            <a:grpSpLocks/>
          </p:cNvGrpSpPr>
          <p:nvPr/>
        </p:nvGrpSpPr>
        <p:grpSpPr bwMode="auto">
          <a:xfrm>
            <a:off x="4857750" y="4929188"/>
            <a:ext cx="3998913" cy="3314700"/>
            <a:chOff x="3060" y="3105"/>
            <a:chExt cx="2519" cy="2088"/>
          </a:xfrm>
        </p:grpSpPr>
        <p:sp>
          <p:nvSpPr>
            <p:cNvPr id="57368" name="AutoShape 18"/>
            <p:cNvSpPr>
              <a:spLocks noChangeArrowheads="1"/>
            </p:cNvSpPr>
            <p:nvPr/>
          </p:nvSpPr>
          <p:spPr bwMode="auto">
            <a:xfrm>
              <a:off x="3869" y="3179"/>
              <a:ext cx="798" cy="553"/>
            </a:xfrm>
            <a:custGeom>
              <a:avLst/>
              <a:gdLst>
                <a:gd name="T0" fmla="*/ 0 w 1658"/>
                <a:gd name="T1" fmla="*/ 0 h 1428"/>
                <a:gd name="T2" fmla="*/ 0 w 1658"/>
                <a:gd name="T3" fmla="*/ 0 h 1428"/>
                <a:gd name="T4" fmla="*/ 0 w 1658"/>
                <a:gd name="T5" fmla="*/ 0 h 1428"/>
                <a:gd name="T6" fmla="*/ 0 w 1658"/>
                <a:gd name="T7" fmla="*/ 0 h 1428"/>
                <a:gd name="T8" fmla="*/ 0 w 1658"/>
                <a:gd name="T9" fmla="*/ 0 h 1428"/>
                <a:gd name="T10" fmla="*/ 0 w 1658"/>
                <a:gd name="T11" fmla="*/ 0 h 1428"/>
                <a:gd name="T12" fmla="*/ 0 w 1658"/>
                <a:gd name="T13" fmla="*/ 0 h 1428"/>
                <a:gd name="T14" fmla="*/ 0 w 1658"/>
                <a:gd name="T15" fmla="*/ 0 h 1428"/>
                <a:gd name="T16" fmla="*/ 0 w 1658"/>
                <a:gd name="T17" fmla="*/ 0 h 1428"/>
                <a:gd name="T18" fmla="*/ 0 w 1658"/>
                <a:gd name="T19" fmla="*/ 0 h 1428"/>
                <a:gd name="T20" fmla="*/ 0 w 1658"/>
                <a:gd name="T21" fmla="*/ 0 h 1428"/>
                <a:gd name="T22" fmla="*/ 0 w 1658"/>
                <a:gd name="T23" fmla="*/ 0 h 1428"/>
                <a:gd name="T24" fmla="*/ 0 w 1658"/>
                <a:gd name="T25" fmla="*/ 0 h 1428"/>
                <a:gd name="T26" fmla="*/ 0 w 1658"/>
                <a:gd name="T27" fmla="*/ 0 h 1428"/>
                <a:gd name="T28" fmla="*/ 0 w 1658"/>
                <a:gd name="T29" fmla="*/ 0 h 1428"/>
                <a:gd name="T30" fmla="*/ 0 w 1658"/>
                <a:gd name="T31" fmla="*/ 0 h 1428"/>
                <a:gd name="T32" fmla="*/ 0 w 1658"/>
                <a:gd name="T33" fmla="*/ 0 h 1428"/>
                <a:gd name="T34" fmla="*/ 0 w 1658"/>
                <a:gd name="T35" fmla="*/ 0 h 1428"/>
                <a:gd name="T36" fmla="*/ 0 w 1658"/>
                <a:gd name="T37" fmla="*/ 0 h 1428"/>
                <a:gd name="T38" fmla="*/ 0 w 1658"/>
                <a:gd name="T39" fmla="*/ 0 h 1428"/>
                <a:gd name="T40" fmla="*/ 0 w 1658"/>
                <a:gd name="T41" fmla="*/ 0 h 1428"/>
                <a:gd name="T42" fmla="*/ 0 w 1658"/>
                <a:gd name="T43" fmla="*/ 0 h 1428"/>
                <a:gd name="T44" fmla="*/ 0 w 1658"/>
                <a:gd name="T45" fmla="*/ 0 h 1428"/>
                <a:gd name="T46" fmla="*/ 0 w 1658"/>
                <a:gd name="T47" fmla="*/ 0 h 1428"/>
                <a:gd name="T48" fmla="*/ 0 w 1658"/>
                <a:gd name="T49" fmla="*/ 0 h 1428"/>
                <a:gd name="T50" fmla="*/ 0 w 1658"/>
                <a:gd name="T51" fmla="*/ 0 h 1428"/>
                <a:gd name="T52" fmla="*/ 0 w 1658"/>
                <a:gd name="T53" fmla="*/ 0 h 1428"/>
                <a:gd name="T54" fmla="*/ 0 w 1658"/>
                <a:gd name="T55" fmla="*/ 0 h 1428"/>
                <a:gd name="T56" fmla="*/ 0 w 1658"/>
                <a:gd name="T57" fmla="*/ 0 h 1428"/>
                <a:gd name="T58" fmla="*/ 0 w 1658"/>
                <a:gd name="T59" fmla="*/ 0 h 1428"/>
                <a:gd name="T60" fmla="*/ 0 w 1658"/>
                <a:gd name="T61" fmla="*/ 0 h 1428"/>
                <a:gd name="T62" fmla="*/ 0 w 1658"/>
                <a:gd name="T63" fmla="*/ 0 h 1428"/>
                <a:gd name="T64" fmla="*/ 0 w 1658"/>
                <a:gd name="T65" fmla="*/ 0 h 1428"/>
                <a:gd name="T66" fmla="*/ 0 w 1658"/>
                <a:gd name="T67" fmla="*/ 0 h 1428"/>
                <a:gd name="T68" fmla="*/ 0 w 1658"/>
                <a:gd name="T69" fmla="*/ 0 h 1428"/>
                <a:gd name="T70" fmla="*/ 0 w 1658"/>
                <a:gd name="T71" fmla="*/ 0 h 1428"/>
                <a:gd name="T72" fmla="*/ 0 w 1658"/>
                <a:gd name="T73" fmla="*/ 0 h 1428"/>
                <a:gd name="T74" fmla="*/ 0 w 1658"/>
                <a:gd name="T75" fmla="*/ 0 h 14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58"/>
                <a:gd name="T115" fmla="*/ 0 h 1428"/>
                <a:gd name="T116" fmla="*/ 1658 w 1658"/>
                <a:gd name="T117" fmla="*/ 1428 h 14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58" h="1428">
                  <a:moveTo>
                    <a:pt x="121" y="1418"/>
                  </a:moveTo>
                  <a:cubicBezTo>
                    <a:pt x="623" y="1412"/>
                    <a:pt x="1117" y="1398"/>
                    <a:pt x="1617" y="1378"/>
                  </a:cubicBezTo>
                  <a:cubicBezTo>
                    <a:pt x="1641" y="1304"/>
                    <a:pt x="1658" y="1279"/>
                    <a:pt x="1627" y="1186"/>
                  </a:cubicBezTo>
                  <a:cubicBezTo>
                    <a:pt x="1619" y="1163"/>
                    <a:pt x="1593" y="1152"/>
                    <a:pt x="1576" y="1135"/>
                  </a:cubicBezTo>
                  <a:cubicBezTo>
                    <a:pt x="1539" y="1098"/>
                    <a:pt x="1559" y="1109"/>
                    <a:pt x="1516" y="1095"/>
                  </a:cubicBezTo>
                  <a:cubicBezTo>
                    <a:pt x="1506" y="1098"/>
                    <a:pt x="1495" y="1100"/>
                    <a:pt x="1486" y="1105"/>
                  </a:cubicBezTo>
                  <a:cubicBezTo>
                    <a:pt x="1465" y="1117"/>
                    <a:pt x="1425" y="1145"/>
                    <a:pt x="1425" y="1145"/>
                  </a:cubicBezTo>
                  <a:cubicBezTo>
                    <a:pt x="1415" y="710"/>
                    <a:pt x="1532" y="728"/>
                    <a:pt x="1263" y="690"/>
                  </a:cubicBezTo>
                  <a:cubicBezTo>
                    <a:pt x="1195" y="667"/>
                    <a:pt x="1203" y="702"/>
                    <a:pt x="1192" y="761"/>
                  </a:cubicBezTo>
                  <a:cubicBezTo>
                    <a:pt x="1171" y="675"/>
                    <a:pt x="1172" y="693"/>
                    <a:pt x="1162" y="610"/>
                  </a:cubicBezTo>
                  <a:cubicBezTo>
                    <a:pt x="1156" y="559"/>
                    <a:pt x="1165" y="504"/>
                    <a:pt x="1142" y="458"/>
                  </a:cubicBezTo>
                  <a:cubicBezTo>
                    <a:pt x="1126" y="425"/>
                    <a:pt x="1041" y="418"/>
                    <a:pt x="1011" y="407"/>
                  </a:cubicBezTo>
                  <a:cubicBezTo>
                    <a:pt x="916" y="441"/>
                    <a:pt x="961" y="302"/>
                    <a:pt x="950" y="236"/>
                  </a:cubicBezTo>
                  <a:cubicBezTo>
                    <a:pt x="945" y="208"/>
                    <a:pt x="870" y="175"/>
                    <a:pt x="839" y="165"/>
                  </a:cubicBezTo>
                  <a:cubicBezTo>
                    <a:pt x="825" y="168"/>
                    <a:pt x="810" y="168"/>
                    <a:pt x="798" y="175"/>
                  </a:cubicBezTo>
                  <a:cubicBezTo>
                    <a:pt x="786" y="182"/>
                    <a:pt x="782" y="205"/>
                    <a:pt x="768" y="205"/>
                  </a:cubicBezTo>
                  <a:cubicBezTo>
                    <a:pt x="754" y="205"/>
                    <a:pt x="725" y="154"/>
                    <a:pt x="718" y="145"/>
                  </a:cubicBezTo>
                  <a:cubicBezTo>
                    <a:pt x="687" y="107"/>
                    <a:pt x="700" y="143"/>
                    <a:pt x="677" y="84"/>
                  </a:cubicBezTo>
                  <a:cubicBezTo>
                    <a:pt x="647" y="7"/>
                    <a:pt x="679" y="37"/>
                    <a:pt x="627" y="3"/>
                  </a:cubicBezTo>
                  <a:cubicBezTo>
                    <a:pt x="593" y="6"/>
                    <a:pt x="557" y="0"/>
                    <a:pt x="526" y="13"/>
                  </a:cubicBezTo>
                  <a:cubicBezTo>
                    <a:pt x="504" y="22"/>
                    <a:pt x="475" y="64"/>
                    <a:pt x="475" y="64"/>
                  </a:cubicBezTo>
                  <a:cubicBezTo>
                    <a:pt x="468" y="85"/>
                    <a:pt x="451" y="102"/>
                    <a:pt x="445" y="124"/>
                  </a:cubicBezTo>
                  <a:cubicBezTo>
                    <a:pt x="438" y="150"/>
                    <a:pt x="458" y="190"/>
                    <a:pt x="435" y="205"/>
                  </a:cubicBezTo>
                  <a:cubicBezTo>
                    <a:pt x="398" y="229"/>
                    <a:pt x="347" y="212"/>
                    <a:pt x="303" y="215"/>
                  </a:cubicBezTo>
                  <a:cubicBezTo>
                    <a:pt x="262" y="244"/>
                    <a:pt x="192" y="316"/>
                    <a:pt x="192" y="316"/>
                  </a:cubicBezTo>
                  <a:cubicBezTo>
                    <a:pt x="182" y="357"/>
                    <a:pt x="170" y="396"/>
                    <a:pt x="162" y="438"/>
                  </a:cubicBezTo>
                  <a:cubicBezTo>
                    <a:pt x="165" y="472"/>
                    <a:pt x="181" y="506"/>
                    <a:pt x="172" y="539"/>
                  </a:cubicBezTo>
                  <a:cubicBezTo>
                    <a:pt x="163" y="571"/>
                    <a:pt x="124" y="586"/>
                    <a:pt x="101" y="610"/>
                  </a:cubicBezTo>
                  <a:cubicBezTo>
                    <a:pt x="73" y="695"/>
                    <a:pt x="45" y="817"/>
                    <a:pt x="152" y="852"/>
                  </a:cubicBezTo>
                  <a:cubicBezTo>
                    <a:pt x="149" y="865"/>
                    <a:pt x="150" y="881"/>
                    <a:pt x="142" y="892"/>
                  </a:cubicBezTo>
                  <a:cubicBezTo>
                    <a:pt x="86" y="975"/>
                    <a:pt x="132" y="850"/>
                    <a:pt x="91" y="943"/>
                  </a:cubicBezTo>
                  <a:cubicBezTo>
                    <a:pt x="82" y="963"/>
                    <a:pt x="71" y="1004"/>
                    <a:pt x="71" y="1004"/>
                  </a:cubicBezTo>
                  <a:cubicBezTo>
                    <a:pt x="81" y="1156"/>
                    <a:pt x="47" y="1149"/>
                    <a:pt x="152" y="1186"/>
                  </a:cubicBezTo>
                  <a:cubicBezTo>
                    <a:pt x="126" y="1211"/>
                    <a:pt x="94" y="1227"/>
                    <a:pt x="71" y="1256"/>
                  </a:cubicBezTo>
                  <a:cubicBezTo>
                    <a:pt x="15" y="1325"/>
                    <a:pt x="84" y="1255"/>
                    <a:pt x="30" y="1307"/>
                  </a:cubicBezTo>
                  <a:cubicBezTo>
                    <a:pt x="27" y="1320"/>
                    <a:pt x="24" y="1334"/>
                    <a:pt x="20" y="1347"/>
                  </a:cubicBezTo>
                  <a:cubicBezTo>
                    <a:pt x="14" y="1368"/>
                    <a:pt x="0" y="1408"/>
                    <a:pt x="0" y="1408"/>
                  </a:cubicBezTo>
                  <a:cubicBezTo>
                    <a:pt x="48" y="1424"/>
                    <a:pt x="70" y="1428"/>
                    <a:pt x="121" y="1418"/>
                  </a:cubicBez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9" name="Line 19"/>
            <p:cNvSpPr>
              <a:spLocks noChangeShapeType="1"/>
            </p:cNvSpPr>
            <p:nvPr/>
          </p:nvSpPr>
          <p:spPr bwMode="auto">
            <a:xfrm flipV="1">
              <a:off x="4216" y="3382"/>
              <a:ext cx="1" cy="318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0" name="Line 20"/>
            <p:cNvSpPr>
              <a:spLocks noChangeShapeType="1"/>
            </p:cNvSpPr>
            <p:nvPr/>
          </p:nvSpPr>
          <p:spPr bwMode="auto">
            <a:xfrm>
              <a:off x="3892" y="3997"/>
              <a:ext cx="277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1" name="Line 21"/>
            <p:cNvSpPr>
              <a:spLocks noChangeShapeType="1"/>
            </p:cNvSpPr>
            <p:nvPr/>
          </p:nvSpPr>
          <p:spPr bwMode="auto">
            <a:xfrm flipH="1">
              <a:off x="4285" y="3997"/>
              <a:ext cx="302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2" name="Line 22"/>
            <p:cNvSpPr>
              <a:spLocks noChangeShapeType="1"/>
            </p:cNvSpPr>
            <p:nvPr/>
          </p:nvSpPr>
          <p:spPr bwMode="auto">
            <a:xfrm flipV="1">
              <a:off x="4216" y="3772"/>
              <a:ext cx="1" cy="9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3"/>
            <p:cNvSpPr>
              <a:spLocks noChangeShapeType="1"/>
            </p:cNvSpPr>
            <p:nvPr/>
          </p:nvSpPr>
          <p:spPr bwMode="auto">
            <a:xfrm flipH="1">
              <a:off x="3868" y="3161"/>
              <a:ext cx="256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24"/>
            <p:cNvSpPr>
              <a:spLocks noChangeShapeType="1"/>
            </p:cNvSpPr>
            <p:nvPr/>
          </p:nvSpPr>
          <p:spPr bwMode="auto">
            <a:xfrm>
              <a:off x="4262" y="3161"/>
              <a:ext cx="324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5" name="AutoShape 25"/>
            <p:cNvSpPr>
              <a:spLocks noChangeArrowheads="1"/>
            </p:cNvSpPr>
            <p:nvPr/>
          </p:nvSpPr>
          <p:spPr bwMode="auto">
            <a:xfrm>
              <a:off x="3684" y="3105"/>
              <a:ext cx="1017" cy="149"/>
            </a:xfrm>
            <a:custGeom>
              <a:avLst/>
              <a:gdLst>
                <a:gd name="T0" fmla="*/ 0 w 2112"/>
                <a:gd name="T1" fmla="*/ 0 h 384"/>
                <a:gd name="T2" fmla="*/ 0 w 2112"/>
                <a:gd name="T3" fmla="*/ 0 h 384"/>
                <a:gd name="T4" fmla="*/ 0 w 2112"/>
                <a:gd name="T5" fmla="*/ 0 h 384"/>
                <a:gd name="T6" fmla="*/ 0 60000 65536"/>
                <a:gd name="T7" fmla="*/ 0 60000 65536"/>
                <a:gd name="T8" fmla="*/ 0 60000 65536"/>
                <a:gd name="T9" fmla="*/ 0 w 2112"/>
                <a:gd name="T10" fmla="*/ 0 h 384"/>
                <a:gd name="T11" fmla="*/ 2112 w 2112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2" h="384">
                  <a:moveTo>
                    <a:pt x="0" y="384"/>
                  </a:moveTo>
                  <a:cubicBezTo>
                    <a:pt x="352" y="192"/>
                    <a:pt x="704" y="0"/>
                    <a:pt x="1056" y="0"/>
                  </a:cubicBezTo>
                  <a:cubicBezTo>
                    <a:pt x="1408" y="0"/>
                    <a:pt x="1928" y="320"/>
                    <a:pt x="2112" y="384"/>
                  </a:cubicBezTo>
                </a:path>
              </a:pathLst>
            </a:custGeom>
            <a:noFill/>
            <a:ln w="3816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6" name="AutoShape 26"/>
            <p:cNvSpPr>
              <a:spLocks noChangeArrowheads="1"/>
            </p:cNvSpPr>
            <p:nvPr/>
          </p:nvSpPr>
          <p:spPr bwMode="auto">
            <a:xfrm>
              <a:off x="3060" y="3253"/>
              <a:ext cx="624" cy="56"/>
            </a:xfrm>
            <a:custGeom>
              <a:avLst/>
              <a:gdLst>
                <a:gd name="T0" fmla="*/ 0 w 1296"/>
                <a:gd name="T1" fmla="*/ 0 h 224"/>
                <a:gd name="T2" fmla="*/ 0 w 1296"/>
                <a:gd name="T3" fmla="*/ 0 h 224"/>
                <a:gd name="T4" fmla="*/ 0 w 1296"/>
                <a:gd name="T5" fmla="*/ 0 h 224"/>
                <a:gd name="T6" fmla="*/ 0 w 1296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6"/>
                <a:gd name="T13" fmla="*/ 0 h 224"/>
                <a:gd name="T14" fmla="*/ 1296 w 1296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6" h="224">
                  <a:moveTo>
                    <a:pt x="1296" y="0"/>
                  </a:moveTo>
                  <a:cubicBezTo>
                    <a:pt x="1156" y="80"/>
                    <a:pt x="1016" y="160"/>
                    <a:pt x="864" y="192"/>
                  </a:cubicBezTo>
                  <a:cubicBezTo>
                    <a:pt x="712" y="224"/>
                    <a:pt x="528" y="208"/>
                    <a:pt x="384" y="192"/>
                  </a:cubicBezTo>
                  <a:cubicBezTo>
                    <a:pt x="240" y="176"/>
                    <a:pt x="64" y="112"/>
                    <a:pt x="0" y="96"/>
                  </a:cubicBezTo>
                </a:path>
              </a:pathLst>
            </a:custGeom>
            <a:noFill/>
            <a:ln w="3816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7" name="AutoShape 27"/>
            <p:cNvSpPr>
              <a:spLocks noChangeArrowheads="1"/>
            </p:cNvSpPr>
            <p:nvPr/>
          </p:nvSpPr>
          <p:spPr bwMode="auto">
            <a:xfrm>
              <a:off x="4701" y="3235"/>
              <a:ext cx="879" cy="37"/>
            </a:xfrm>
            <a:custGeom>
              <a:avLst/>
              <a:gdLst>
                <a:gd name="T0" fmla="*/ 0 w 1776"/>
                <a:gd name="T1" fmla="*/ 0 h 192"/>
                <a:gd name="T2" fmla="*/ 0 w 1776"/>
                <a:gd name="T3" fmla="*/ 0 h 192"/>
                <a:gd name="T4" fmla="*/ 0 w 1776"/>
                <a:gd name="T5" fmla="*/ 0 h 192"/>
                <a:gd name="T6" fmla="*/ 0 w 1776"/>
                <a:gd name="T7" fmla="*/ 0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6"/>
                <a:gd name="T13" fmla="*/ 0 h 192"/>
                <a:gd name="T14" fmla="*/ 1776 w 1776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6" h="192">
                  <a:moveTo>
                    <a:pt x="0" y="48"/>
                  </a:moveTo>
                  <a:cubicBezTo>
                    <a:pt x="168" y="120"/>
                    <a:pt x="336" y="192"/>
                    <a:pt x="576" y="192"/>
                  </a:cubicBezTo>
                  <a:cubicBezTo>
                    <a:pt x="816" y="192"/>
                    <a:pt x="1240" y="80"/>
                    <a:pt x="1440" y="48"/>
                  </a:cubicBezTo>
                  <a:cubicBezTo>
                    <a:pt x="1640" y="16"/>
                    <a:pt x="1720" y="8"/>
                    <a:pt x="1776" y="0"/>
                  </a:cubicBezTo>
                </a:path>
              </a:pathLst>
            </a:custGeom>
            <a:noFill/>
            <a:ln w="3816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8" name="AutoShape 28"/>
            <p:cNvSpPr>
              <a:spLocks noChangeArrowheads="1"/>
            </p:cNvSpPr>
            <p:nvPr/>
          </p:nvSpPr>
          <p:spPr bwMode="auto">
            <a:xfrm>
              <a:off x="3083" y="3867"/>
              <a:ext cx="2428" cy="111"/>
            </a:xfrm>
            <a:custGeom>
              <a:avLst/>
              <a:gdLst>
                <a:gd name="T0" fmla="*/ 0 w 5040"/>
                <a:gd name="T1" fmla="*/ 0 h 408"/>
                <a:gd name="T2" fmla="*/ 0 w 5040"/>
                <a:gd name="T3" fmla="*/ 0 h 408"/>
                <a:gd name="T4" fmla="*/ 0 w 5040"/>
                <a:gd name="T5" fmla="*/ 0 h 408"/>
                <a:gd name="T6" fmla="*/ 0 w 5040"/>
                <a:gd name="T7" fmla="*/ 0 h 408"/>
                <a:gd name="T8" fmla="*/ 0 w 5040"/>
                <a:gd name="T9" fmla="*/ 0 h 408"/>
                <a:gd name="T10" fmla="*/ 0 w 5040"/>
                <a:gd name="T11" fmla="*/ 0 h 408"/>
                <a:gd name="T12" fmla="*/ 0 w 5040"/>
                <a:gd name="T13" fmla="*/ 0 h 408"/>
                <a:gd name="T14" fmla="*/ 0 w 5040"/>
                <a:gd name="T15" fmla="*/ 0 h 408"/>
                <a:gd name="T16" fmla="*/ 0 w 5040"/>
                <a:gd name="T17" fmla="*/ 0 h 408"/>
                <a:gd name="T18" fmla="*/ 0 w 5040"/>
                <a:gd name="T19" fmla="*/ 0 h 4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40"/>
                <a:gd name="T31" fmla="*/ 0 h 408"/>
                <a:gd name="T32" fmla="*/ 5040 w 5040"/>
                <a:gd name="T33" fmla="*/ 408 h 4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40" h="408">
                  <a:moveTo>
                    <a:pt x="0" y="216"/>
                  </a:moveTo>
                  <a:cubicBezTo>
                    <a:pt x="152" y="132"/>
                    <a:pt x="304" y="48"/>
                    <a:pt x="528" y="24"/>
                  </a:cubicBezTo>
                  <a:cubicBezTo>
                    <a:pt x="752" y="0"/>
                    <a:pt x="1088" y="24"/>
                    <a:pt x="1344" y="72"/>
                  </a:cubicBezTo>
                  <a:cubicBezTo>
                    <a:pt x="1600" y="120"/>
                    <a:pt x="1888" y="256"/>
                    <a:pt x="2064" y="312"/>
                  </a:cubicBezTo>
                  <a:cubicBezTo>
                    <a:pt x="2240" y="368"/>
                    <a:pt x="2280" y="408"/>
                    <a:pt x="2400" y="408"/>
                  </a:cubicBezTo>
                  <a:cubicBezTo>
                    <a:pt x="2520" y="408"/>
                    <a:pt x="2648" y="360"/>
                    <a:pt x="2784" y="312"/>
                  </a:cubicBezTo>
                  <a:cubicBezTo>
                    <a:pt x="2920" y="264"/>
                    <a:pt x="3016" y="168"/>
                    <a:pt x="3216" y="120"/>
                  </a:cubicBezTo>
                  <a:cubicBezTo>
                    <a:pt x="3416" y="72"/>
                    <a:pt x="3752" y="24"/>
                    <a:pt x="3984" y="24"/>
                  </a:cubicBezTo>
                  <a:cubicBezTo>
                    <a:pt x="4216" y="24"/>
                    <a:pt x="4432" y="88"/>
                    <a:pt x="4608" y="120"/>
                  </a:cubicBezTo>
                  <a:cubicBezTo>
                    <a:pt x="4784" y="152"/>
                    <a:pt x="4968" y="200"/>
                    <a:pt x="5040" y="216"/>
                  </a:cubicBezTo>
                </a:path>
              </a:pathLst>
            </a:custGeom>
            <a:noFill/>
            <a:ln w="3816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9" name="Line 29"/>
            <p:cNvSpPr>
              <a:spLocks noChangeShapeType="1"/>
            </p:cNvSpPr>
            <p:nvPr/>
          </p:nvSpPr>
          <p:spPr bwMode="auto">
            <a:xfrm flipH="1">
              <a:off x="3567" y="3161"/>
              <a:ext cx="141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30"/>
            <p:cNvSpPr>
              <a:spLocks noChangeShapeType="1"/>
            </p:cNvSpPr>
            <p:nvPr/>
          </p:nvSpPr>
          <p:spPr bwMode="auto">
            <a:xfrm>
              <a:off x="3430" y="3532"/>
              <a:ext cx="1" cy="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31"/>
            <p:cNvSpPr>
              <a:spLocks noChangeShapeType="1"/>
            </p:cNvSpPr>
            <p:nvPr/>
          </p:nvSpPr>
          <p:spPr bwMode="auto">
            <a:xfrm>
              <a:off x="3499" y="3997"/>
              <a:ext cx="139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2" name="Line 32"/>
            <p:cNvSpPr>
              <a:spLocks noChangeShapeType="1"/>
            </p:cNvSpPr>
            <p:nvPr/>
          </p:nvSpPr>
          <p:spPr bwMode="auto">
            <a:xfrm flipH="1">
              <a:off x="3174" y="3997"/>
              <a:ext cx="141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3" name="Line 33"/>
            <p:cNvSpPr>
              <a:spLocks noChangeShapeType="1"/>
            </p:cNvSpPr>
            <p:nvPr/>
          </p:nvSpPr>
          <p:spPr bwMode="auto">
            <a:xfrm>
              <a:off x="3175" y="3161"/>
              <a:ext cx="139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4" name="Line 34"/>
            <p:cNvSpPr>
              <a:spLocks noChangeShapeType="1"/>
            </p:cNvSpPr>
            <p:nvPr/>
          </p:nvSpPr>
          <p:spPr bwMode="auto">
            <a:xfrm>
              <a:off x="4725" y="3161"/>
              <a:ext cx="139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5" name="Line 35"/>
            <p:cNvSpPr>
              <a:spLocks noChangeShapeType="1"/>
            </p:cNvSpPr>
            <p:nvPr/>
          </p:nvSpPr>
          <p:spPr bwMode="auto">
            <a:xfrm flipH="1">
              <a:off x="5094" y="3142"/>
              <a:ext cx="117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6" name="Line 36"/>
            <p:cNvSpPr>
              <a:spLocks noChangeShapeType="1"/>
            </p:cNvSpPr>
            <p:nvPr/>
          </p:nvSpPr>
          <p:spPr bwMode="auto">
            <a:xfrm>
              <a:off x="4979" y="3495"/>
              <a:ext cx="1" cy="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7" name="Line 37"/>
            <p:cNvSpPr>
              <a:spLocks noChangeShapeType="1"/>
            </p:cNvSpPr>
            <p:nvPr/>
          </p:nvSpPr>
          <p:spPr bwMode="auto">
            <a:xfrm flipH="1">
              <a:off x="4769" y="3997"/>
              <a:ext cx="141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8" name="Line 38"/>
            <p:cNvSpPr>
              <a:spLocks noChangeShapeType="1"/>
            </p:cNvSpPr>
            <p:nvPr/>
          </p:nvSpPr>
          <p:spPr bwMode="auto">
            <a:xfrm>
              <a:off x="5094" y="3997"/>
              <a:ext cx="139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9" name="Line 39"/>
            <p:cNvSpPr>
              <a:spLocks noChangeShapeType="1"/>
            </p:cNvSpPr>
            <p:nvPr/>
          </p:nvSpPr>
          <p:spPr bwMode="auto">
            <a:xfrm flipV="1">
              <a:off x="4216" y="3197"/>
              <a:ext cx="1" cy="7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0" name="Text Box 40"/>
            <p:cNvSpPr txBox="1">
              <a:spLocks noChangeArrowheads="1"/>
            </p:cNvSpPr>
            <p:nvPr/>
          </p:nvSpPr>
          <p:spPr bwMode="auto">
            <a:xfrm>
              <a:off x="3615" y="3235"/>
              <a:ext cx="162" cy="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625"/>
                </a:spcBef>
              </a:pPr>
              <a:r>
                <a:rPr lang="en-US" sz="2400" b="1">
                  <a:solidFill>
                    <a:srgbClr val="FF3300"/>
                  </a:solidFill>
                  <a:latin typeface="System VT Special" pitchFamily="49" charset="0"/>
                </a:rPr>
                <a:t>F</a:t>
              </a:r>
              <a:r>
                <a:rPr lang="en-US" sz="1000" b="1">
                  <a:solidFill>
                    <a:srgbClr val="FF3300"/>
                  </a:solidFill>
                  <a:latin typeface="Arial Unicode MS" pitchFamily="34" charset="-128"/>
                </a:rPr>
                <a:t>H</a:t>
              </a:r>
            </a:p>
            <a:p>
              <a:pPr eaLnBrk="1" hangingPunct="1">
                <a:spcBef>
                  <a:spcPts val="1500"/>
                </a:spcBef>
              </a:pPr>
              <a:endParaRPr lang="en-US" sz="2400" b="1">
                <a:solidFill>
                  <a:srgbClr val="FF3300"/>
                </a:solidFill>
                <a:latin typeface="System VT Special" pitchFamily="49" charset="0"/>
              </a:endParaRPr>
            </a:p>
            <a:p>
              <a:pPr eaLnBrk="1" hangingPunct="1">
                <a:spcBef>
                  <a:spcPts val="1500"/>
                </a:spcBef>
              </a:pPr>
              <a:endParaRPr lang="en-US" sz="2400" b="1">
                <a:solidFill>
                  <a:srgbClr val="FF3300"/>
                </a:solidFill>
                <a:latin typeface="System VT Special" pitchFamily="49" charset="0"/>
              </a:endParaRPr>
            </a:p>
            <a:p>
              <a:pPr eaLnBrk="1" hangingPunct="1">
                <a:spcBef>
                  <a:spcPts val="1500"/>
                </a:spcBef>
              </a:pPr>
              <a:endParaRPr lang="en-US" sz="2400" b="1">
                <a:solidFill>
                  <a:srgbClr val="FF3300"/>
                </a:solidFill>
                <a:latin typeface="System VT Special" pitchFamily="49" charset="0"/>
              </a:endParaRPr>
            </a:p>
            <a:p>
              <a:pPr eaLnBrk="1" hangingPunct="1">
                <a:spcBef>
                  <a:spcPts val="625"/>
                </a:spcBef>
              </a:pPr>
              <a:r>
                <a:rPr lang="en-US" sz="2400" b="1">
                  <a:solidFill>
                    <a:srgbClr val="FF3300"/>
                  </a:solidFill>
                  <a:latin typeface="System VT Special" pitchFamily="49" charset="0"/>
                </a:rPr>
                <a:t>F</a:t>
              </a:r>
              <a:r>
                <a:rPr lang="en-US" sz="1000" b="1">
                  <a:solidFill>
                    <a:srgbClr val="FF3300"/>
                  </a:solidFill>
                  <a:latin typeface="Arial Unicode MS" pitchFamily="34" charset="-128"/>
                </a:rPr>
                <a:t>L</a:t>
              </a:r>
            </a:p>
            <a:p>
              <a:pPr eaLnBrk="1" hangingPunct="1">
                <a:spcBef>
                  <a:spcPts val="625"/>
                </a:spcBef>
              </a:pPr>
              <a:endParaRPr lang="en-US" sz="1000" b="1">
                <a:solidFill>
                  <a:srgbClr val="FF3300"/>
                </a:solidFill>
                <a:latin typeface="Arial Unicode MS" pitchFamily="34" charset="-128"/>
              </a:endParaRPr>
            </a:p>
          </p:txBody>
        </p:sp>
        <p:sp>
          <p:nvSpPr>
            <p:cNvPr id="57391" name="Line 41"/>
            <p:cNvSpPr>
              <a:spLocks noChangeShapeType="1"/>
            </p:cNvSpPr>
            <p:nvPr/>
          </p:nvSpPr>
          <p:spPr bwMode="auto">
            <a:xfrm flipV="1">
              <a:off x="3060" y="3234"/>
              <a:ext cx="2520" cy="39"/>
            </a:xfrm>
            <a:prstGeom prst="line">
              <a:avLst/>
            </a:prstGeom>
            <a:noFill/>
            <a:ln w="126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2" name="Line 42"/>
            <p:cNvSpPr>
              <a:spLocks noChangeShapeType="1"/>
            </p:cNvSpPr>
            <p:nvPr/>
          </p:nvSpPr>
          <p:spPr bwMode="auto">
            <a:xfrm>
              <a:off x="3129" y="3922"/>
              <a:ext cx="2381" cy="1"/>
            </a:xfrm>
            <a:prstGeom prst="line">
              <a:avLst/>
            </a:prstGeom>
            <a:noFill/>
            <a:ln w="126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57393" name="Object 3"/>
            <p:cNvGraphicFramePr>
              <a:graphicFrameLocks noChangeAspect="1"/>
            </p:cNvGraphicFramePr>
            <p:nvPr/>
          </p:nvGraphicFramePr>
          <p:xfrm>
            <a:off x="3985" y="3458"/>
            <a:ext cx="185" cy="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000" r:id="rId9" imgW="296306" imgH="296306" progId="Equation.3">
                    <p:embed/>
                  </p:oleObj>
                </mc:Choice>
                <mc:Fallback>
                  <p:oleObj r:id="rId9" imgW="296306" imgH="296306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5" y="3458"/>
                          <a:ext cx="185" cy="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394" name="Object 4"/>
            <p:cNvGraphicFramePr>
              <a:graphicFrameLocks noChangeAspect="1"/>
            </p:cNvGraphicFramePr>
            <p:nvPr/>
          </p:nvGraphicFramePr>
          <p:xfrm>
            <a:off x="3985" y="3551"/>
            <a:ext cx="185" cy="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001" r:id="rId11" imgW="318606" imgH="318606" progId="Equation.3">
                    <p:embed/>
                  </p:oleObj>
                </mc:Choice>
                <mc:Fallback>
                  <p:oleObj r:id="rId11" imgW="318606" imgH="318606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5" y="3551"/>
                          <a:ext cx="185" cy="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395" name="Object 5"/>
            <p:cNvGraphicFramePr>
              <a:graphicFrameLocks noChangeAspect="1"/>
            </p:cNvGraphicFramePr>
            <p:nvPr/>
          </p:nvGraphicFramePr>
          <p:xfrm>
            <a:off x="4008" y="3356"/>
            <a:ext cx="106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002" name="Equation" r:id="rId13" imgW="226449" imgH="226449" progId="Equation.3">
                    <p:embed/>
                  </p:oleObj>
                </mc:Choice>
                <mc:Fallback>
                  <p:oleObj name="Equation" r:id="rId13" imgW="226449" imgH="226449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8" y="3356"/>
                          <a:ext cx="106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7362" name="Picture 4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928813"/>
            <a:ext cx="140017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63" name="Line 47"/>
          <p:cNvSpPr>
            <a:spLocks noChangeShapeType="1"/>
          </p:cNvSpPr>
          <p:nvPr/>
        </p:nvSpPr>
        <p:spPr bwMode="auto">
          <a:xfrm flipV="1">
            <a:off x="3857625" y="2855913"/>
            <a:ext cx="142875" cy="14605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Line 48"/>
          <p:cNvSpPr>
            <a:spLocks noChangeShapeType="1"/>
          </p:cNvSpPr>
          <p:nvPr/>
        </p:nvSpPr>
        <p:spPr bwMode="auto">
          <a:xfrm flipV="1">
            <a:off x="4071938" y="2855913"/>
            <a:ext cx="357187" cy="574675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Line 49"/>
          <p:cNvSpPr>
            <a:spLocks noChangeShapeType="1"/>
          </p:cNvSpPr>
          <p:nvPr/>
        </p:nvSpPr>
        <p:spPr bwMode="auto">
          <a:xfrm flipV="1">
            <a:off x="4257675" y="2855913"/>
            <a:ext cx="600075" cy="931862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Text Box 50"/>
          <p:cNvSpPr txBox="1">
            <a:spLocks noChangeArrowheads="1"/>
          </p:cNvSpPr>
          <p:nvPr/>
        </p:nvSpPr>
        <p:spPr bwMode="auto">
          <a:xfrm>
            <a:off x="1206500" y="6143625"/>
            <a:ext cx="19161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+ FIRST GUESS</a:t>
            </a:r>
          </a:p>
        </p:txBody>
      </p:sp>
      <p:sp>
        <p:nvSpPr>
          <p:cNvPr id="5736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CCFCFDD-BAE3-4C2F-BECA-6643B3D53596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7917470-C9F7-214A-8A29-E1B9452A142D}" type="slidenum">
              <a:rPr lang="en-US"/>
              <a:pPr/>
              <a:t>22</a:t>
            </a:fld>
            <a:endParaRPr lang="en-US"/>
          </a:p>
        </p:txBody>
      </p:sp>
      <p:sp>
        <p:nvSpPr>
          <p:cNvPr id="51201" name="Content Placeholder 3"/>
          <p:cNvSpPr>
            <a:spLocks noGrp="1"/>
          </p:cNvSpPr>
          <p:nvPr>
            <p:ph idx="4294967295"/>
          </p:nvPr>
        </p:nvSpPr>
        <p:spPr>
          <a:xfrm>
            <a:off x="820738" y="1625600"/>
            <a:ext cx="8323262" cy="416560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Wingdings" charset="0"/>
              <a:buChar char="q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Vertical velocity/horizontal divergence</a:t>
            </a:r>
          </a:p>
          <a:p>
            <a:pPr lvl="1" indent="-342900">
              <a:buFontTx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Vertical motion now relates to both cloud depth and radar reflectivity</a:t>
            </a:r>
          </a:p>
          <a:p>
            <a:pPr marL="457200" indent="-457200">
              <a:buFont typeface="Wingdings" charset="0"/>
              <a:buChar char="q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Temperature/height adjustment</a:t>
            </a:r>
          </a:p>
          <a:p>
            <a:pPr lvl="1" indent="-342900">
              <a:buFontTx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Balance package improvements</a:t>
            </a:r>
          </a:p>
          <a:p>
            <a:pPr marL="457200" indent="-457200">
              <a:buFont typeface="Wingdings" charset="0"/>
              <a:buChar char="q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Hydrometeor assimilation / post-processing</a:t>
            </a:r>
          </a:p>
          <a:p>
            <a:pPr lvl="1" indent="-342900">
              <a:buFontTx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Improved for clouds and precipitation </a:t>
            </a:r>
          </a:p>
          <a:p>
            <a:pPr marL="457200" indent="-457200">
              <a:buFont typeface="Wingdings" charset="0"/>
              <a:buChar char="q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Consistent water vapor fields</a:t>
            </a:r>
          </a:p>
          <a:p>
            <a:pPr marL="457200" indent="-457200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57200" indent="-457200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57200" indent="-457200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2" name="Title 2"/>
          <p:cNvSpPr>
            <a:spLocks noGrp="1"/>
          </p:cNvSpPr>
          <p:nvPr>
            <p:ph type="title" idx="4294967295"/>
          </p:nvPr>
        </p:nvSpPr>
        <p:spPr>
          <a:xfrm>
            <a:off x="381000" y="152400"/>
            <a:ext cx="8229600" cy="1252538"/>
          </a:xfrm>
        </p:spPr>
        <p:txBody>
          <a:bodyPr/>
          <a:lstStyle/>
          <a:p>
            <a:r>
              <a:rPr lang="en-US" sz="3200" b="1" dirty="0">
                <a:solidFill>
                  <a:srgbClr val="E81212"/>
                </a:solidFill>
                <a:latin typeface="Calibri" charset="0"/>
                <a:ea typeface="ＭＳ Ｐゴシック" charset="0"/>
                <a:cs typeface="ＭＳ Ｐゴシック" charset="0"/>
              </a:rPr>
              <a:t>Hot-start </a:t>
            </a:r>
            <a:r>
              <a:rPr lang="en-US" sz="3200" b="1" dirty="0" smtClean="0">
                <a:solidFill>
                  <a:srgbClr val="E81212"/>
                </a:solidFill>
                <a:latin typeface="Calibri" charset="0"/>
                <a:ea typeface="ＭＳ Ｐゴシック" charset="0"/>
                <a:cs typeface="ＭＳ Ｐゴシック" charset="0"/>
              </a:rPr>
              <a:t>Components </a:t>
            </a:r>
            <a:r>
              <a:rPr lang="en-US" sz="3200" b="1" dirty="0">
                <a:solidFill>
                  <a:srgbClr val="E81212"/>
                </a:solidFill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b="1" dirty="0" smtClean="0">
                <a:solidFill>
                  <a:srgbClr val="E81212"/>
                </a:solidFill>
                <a:latin typeface="Calibri" charset="0"/>
                <a:ea typeface="ＭＳ Ｐゴシック" charset="0"/>
                <a:cs typeface="ＭＳ Ｐゴシック" charset="0"/>
              </a:rPr>
              <a:t>Recent </a:t>
            </a:r>
            <a:r>
              <a:rPr lang="en-US" sz="3200" dirty="0">
                <a:solidFill>
                  <a:srgbClr val="E81212"/>
                </a:solidFill>
                <a:latin typeface="Calibri" charset="0"/>
                <a:ea typeface="ＭＳ Ｐゴシック" charset="0"/>
              </a:rPr>
              <a:t>I</a:t>
            </a:r>
            <a:r>
              <a:rPr lang="en-US" sz="3200" b="1" dirty="0" smtClean="0">
                <a:solidFill>
                  <a:srgbClr val="E81212"/>
                </a:solidFill>
                <a:latin typeface="Calibri" charset="0"/>
                <a:ea typeface="ＭＳ Ｐゴシック" charset="0"/>
                <a:cs typeface="ＭＳ Ｐゴシック" charset="0"/>
              </a:rPr>
              <a:t>mprovements</a:t>
            </a:r>
            <a:endParaRPr lang="en-US" sz="3200" b="1" dirty="0">
              <a:solidFill>
                <a:srgbClr val="E8121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685800"/>
            <a:ext cx="8175625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0" y="-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E81212"/>
                </a:solidFill>
                <a:latin typeface="Calibri" pitchFamily="34" charset="0"/>
              </a:rPr>
              <a:t>      </a:t>
            </a:r>
            <a:r>
              <a:rPr lang="en-US" b="1" dirty="0">
                <a:solidFill>
                  <a:srgbClr val="E81212"/>
                </a:solidFill>
                <a:latin typeface="Calibri" pitchFamily="34" charset="0"/>
              </a:rPr>
              <a:t>Cloud / Reflectivity / </a:t>
            </a:r>
            <a:r>
              <a:rPr lang="en-US" b="1" dirty="0" err="1">
                <a:solidFill>
                  <a:srgbClr val="E81212"/>
                </a:solidFill>
                <a:latin typeface="Calibri" pitchFamily="34" charset="0"/>
              </a:rPr>
              <a:t>Precip</a:t>
            </a:r>
            <a:r>
              <a:rPr lang="en-US" b="1" dirty="0">
                <a:solidFill>
                  <a:srgbClr val="E81212"/>
                </a:solidFill>
                <a:latin typeface="Calibri" pitchFamily="34" charset="0"/>
              </a:rPr>
              <a:t> Type (1km </a:t>
            </a:r>
            <a:r>
              <a:rPr lang="en-US" b="1" dirty="0" smtClean="0">
                <a:solidFill>
                  <a:srgbClr val="E81212"/>
                </a:solidFill>
                <a:latin typeface="Calibri" pitchFamily="34" charset="0"/>
              </a:rPr>
              <a:t>15-min analysis</a:t>
            </a:r>
            <a:r>
              <a:rPr lang="en-US" b="1" dirty="0">
                <a:solidFill>
                  <a:srgbClr val="E8121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834188" y="5775325"/>
            <a:ext cx="7683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600">
                <a:solidFill>
                  <a:srgbClr val="FFFFFF"/>
                </a:solidFill>
                <a:latin typeface="Calibri" pitchFamily="34" charset="0"/>
              </a:rPr>
              <a:t>DIA</a:t>
            </a:r>
          </a:p>
        </p:txBody>
      </p:sp>
      <p:sp>
        <p:nvSpPr>
          <p:cNvPr id="63492" name="TextBox 8"/>
          <p:cNvSpPr txBox="1">
            <a:spLocks noChangeArrowheads="1"/>
          </p:cNvSpPr>
          <p:nvPr/>
        </p:nvSpPr>
        <p:spPr bwMode="auto">
          <a:xfrm>
            <a:off x="1676400" y="1236663"/>
            <a:ext cx="4545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Obstructions to visibility along approach paths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4703763" y="4016375"/>
            <a:ext cx="2432050" cy="185737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5400000">
            <a:off x="7042150" y="4273550"/>
            <a:ext cx="1774825" cy="142557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B25662B-7221-4426-B8AE-F674FB6597FE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763000" cy="1130300"/>
          </a:xfrm>
        </p:spPr>
        <p:txBody>
          <a:bodyPr/>
          <a:lstStyle/>
          <a:p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Evaluation and Verification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762000" y="1049338"/>
            <a:ext cx="8534400" cy="4513262"/>
          </a:xfrm>
        </p:spPr>
        <p:txBody>
          <a:bodyPr/>
          <a:lstStyle/>
          <a:p>
            <a:pPr marL="457200" indent="-457200">
              <a:buFont typeface="Wingdings" charset="0"/>
              <a:buChar char="q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Variables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Radar Reflectivity (3-D </a:t>
            </a:r>
            <a:r>
              <a:rPr lang="en-US" sz="2400" dirty="0" err="1">
                <a:latin typeface="Calibri" charset="0"/>
                <a:ea typeface="ＭＳ Ｐゴシック" charset="0"/>
              </a:rPr>
              <a:t>Thresholded</a:t>
            </a:r>
            <a:r>
              <a:rPr lang="en-US" sz="2400" dirty="0">
                <a:latin typeface="Calibri" charset="0"/>
                <a:ea typeface="ＭＳ Ｐゴシック" charset="0"/>
              </a:rPr>
              <a:t> Volumes) 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Solar Radiation, Wind, Temperature, 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Integrated Water Vapor</a:t>
            </a:r>
          </a:p>
          <a:p>
            <a:pPr marL="457200" indent="-457200">
              <a:buFont typeface="Wingdings" charset="0"/>
              <a:buChar char="q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Comparing against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Observations, Analyses, Other models (e.g. HRRR)</a:t>
            </a:r>
          </a:p>
          <a:p>
            <a:pPr marL="457200" indent="-457200">
              <a:buFont typeface="Wingdings" charset="0"/>
              <a:buChar char="q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Results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Higher (better) ETS and lower BIAS for reflectivity forecasts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Promising results for surface winds and solar radiation</a:t>
            </a:r>
          </a:p>
          <a:p>
            <a:pPr marL="457200" indent="-457200">
              <a:buFont typeface="Wingdings" charset="0"/>
              <a:buChar char="q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Explanation/interpretation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sz="2400" dirty="0">
                <a:latin typeface="Calibri" charset="0"/>
                <a:ea typeface="ＭＳ Ｐゴシック" charset="0"/>
              </a:rPr>
              <a:t>LAPS / STMAS initialization has added forecast benefit</a:t>
            </a:r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024D4B8-DC65-5D47-A936-D3FDB15E668D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8" descr="21frames_20020613_lin_kes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Box 5"/>
          <p:cNvSpPr txBox="1">
            <a:spLocks noChangeArrowheads="1"/>
          </p:cNvSpPr>
          <p:nvPr/>
        </p:nvSpPr>
        <p:spPr bwMode="auto">
          <a:xfrm>
            <a:off x="1714500" y="990600"/>
            <a:ext cx="1230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Analysis</a:t>
            </a:r>
          </a:p>
        </p:txBody>
      </p:sp>
      <p:sp>
        <p:nvSpPr>
          <p:cNvPr id="67587" name="TextBox 6"/>
          <p:cNvSpPr txBox="1">
            <a:spLocks noChangeArrowheads="1"/>
          </p:cNvSpPr>
          <p:nvPr/>
        </p:nvSpPr>
        <p:spPr bwMode="auto">
          <a:xfrm>
            <a:off x="4606925" y="769938"/>
            <a:ext cx="4486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6-hr </a:t>
            </a:r>
            <a:r>
              <a:rPr lang="en-US" sz="2400" u="sng" dirty="0" err="1">
                <a:solidFill>
                  <a:srgbClr val="000000"/>
                </a:solidFill>
                <a:latin typeface="Calibri" pitchFamily="34" charset="0"/>
              </a:rPr>
              <a:t>Diabatically</a:t>
            </a:r>
            <a:r>
              <a:rPr lang="en-US" sz="2400" u="sng" dirty="0">
                <a:solidFill>
                  <a:srgbClr val="000000"/>
                </a:solidFill>
                <a:latin typeface="Calibri" pitchFamily="34" charset="0"/>
              </a:rPr>
              <a:t> (LAPS)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initialized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WRF-ARW forecast Lin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μPhys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7588" name="TextBox 7"/>
          <p:cNvSpPr txBox="1">
            <a:spLocks noChangeArrowheads="1"/>
          </p:cNvSpPr>
          <p:nvPr/>
        </p:nvSpPr>
        <p:spPr bwMode="auto">
          <a:xfrm>
            <a:off x="6781800" y="5029200"/>
            <a:ext cx="153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13 June  2002 </a:t>
            </a:r>
          </a:p>
        </p:txBody>
      </p:sp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1676400" y="6172200"/>
            <a:ext cx="640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Developing Squall Line at IHOP case Initial Time</a:t>
            </a:r>
          </a:p>
        </p:txBody>
      </p:sp>
      <p:sp>
        <p:nvSpPr>
          <p:cNvPr id="675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DF05AA1-6F00-42B2-9234-9EA8F48597FD}" type="slidenum">
              <a:rPr lang="en-US"/>
              <a:pPr/>
              <a:t>25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05049" y="39469"/>
            <a:ext cx="639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E81212"/>
                </a:solidFill>
                <a:latin typeface="Calibri" charset="0"/>
                <a:ea typeface="ＭＳ Ｐゴシック" charset="0"/>
                <a:cs typeface="ＭＳ Ｐゴシック" charset="0"/>
              </a:rPr>
              <a:t>Reflectivity Forecast Verification</a:t>
            </a:r>
            <a:endParaRPr lang="en-US" sz="3600" dirty="0">
              <a:solidFill>
                <a:srgbClr val="E8121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16900" cy="1130300"/>
          </a:xfrm>
        </p:spPr>
        <p:txBody>
          <a:bodyPr/>
          <a:lstStyle/>
          <a:p>
            <a:pPr eaLnBrk="1" hangingPunct="1"/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Bias &amp; ETS June 13 2002 (IHOP)</a:t>
            </a:r>
          </a:p>
        </p:txBody>
      </p:sp>
      <p:sp>
        <p:nvSpPr>
          <p:cNvPr id="6350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D7EBB06-BB73-C744-8098-54DEC1E807AB}" type="slidenum">
              <a:rPr lang="en-US"/>
              <a:pPr/>
              <a:t>26</a:t>
            </a:fld>
            <a:endParaRPr lang="en-US"/>
          </a:p>
        </p:txBody>
      </p:sp>
      <p:grpSp>
        <p:nvGrpSpPr>
          <p:cNvPr id="63490" name="Group 9"/>
          <p:cNvGrpSpPr>
            <a:grpSpLocks/>
          </p:cNvGrpSpPr>
          <p:nvPr/>
        </p:nvGrpSpPr>
        <p:grpSpPr bwMode="auto">
          <a:xfrm>
            <a:off x="0" y="1500188"/>
            <a:ext cx="4581525" cy="5357812"/>
            <a:chOff x="0" y="1500174"/>
            <a:chExt cx="4581525" cy="5357826"/>
          </a:xfrm>
        </p:grpSpPr>
        <p:pic>
          <p:nvPicPr>
            <p:cNvPr id="63503" name="Chart 1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00174"/>
              <a:ext cx="4581525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4" name="Chart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86124"/>
              <a:ext cx="4581525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5" name="Chart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57775"/>
              <a:ext cx="4581525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>
              <a:latin typeface="Calibri" charset="0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0" y="22574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0" y="4514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63494" name="Chart 1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500188"/>
            <a:ext cx="4581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Chart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286125"/>
            <a:ext cx="4581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Chart 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5057775"/>
            <a:ext cx="4581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>
              <a:latin typeface="Calibri" charset="0"/>
            </a:endParaRPr>
          </a:p>
        </p:txBody>
      </p:sp>
      <p:sp>
        <p:nvSpPr>
          <p:cNvPr id="63498" name="Rectangle 11"/>
          <p:cNvSpPr>
            <a:spLocks noChangeArrowheads="1"/>
          </p:cNvSpPr>
          <p:nvPr/>
        </p:nvSpPr>
        <p:spPr bwMode="auto">
          <a:xfrm>
            <a:off x="0" y="22574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499" name="Rectangle 12"/>
          <p:cNvSpPr>
            <a:spLocks noChangeArrowheads="1"/>
          </p:cNvSpPr>
          <p:nvPr/>
        </p:nvSpPr>
        <p:spPr bwMode="auto">
          <a:xfrm>
            <a:off x="0" y="4514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500" name="TextBox 15"/>
          <p:cNvSpPr txBox="1">
            <a:spLocks noChangeArrowheads="1"/>
          </p:cNvSpPr>
          <p:nvPr/>
        </p:nvSpPr>
        <p:spPr bwMode="auto">
          <a:xfrm>
            <a:off x="0" y="746125"/>
            <a:ext cx="449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n-lt"/>
              </a:rPr>
              <a:t>Large Sensitivity in Bias to Variations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n-lt"/>
              </a:rPr>
              <a:t>in Microphysics </a:t>
            </a:r>
          </a:p>
        </p:txBody>
      </p:sp>
      <p:sp>
        <p:nvSpPr>
          <p:cNvPr id="63501" name="TextBox 16"/>
          <p:cNvSpPr txBox="1">
            <a:spLocks noChangeArrowheads="1"/>
          </p:cNvSpPr>
          <p:nvPr/>
        </p:nvSpPr>
        <p:spPr bwMode="auto">
          <a:xfrm>
            <a:off x="4783138" y="746125"/>
            <a:ext cx="3943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n-lt"/>
              </a:rPr>
              <a:t>ETS values are highest at early times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n-lt"/>
              </a:rPr>
              <a:t>due to hot-start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montageanim_113200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itle 1"/>
          <p:cNvSpPr txBox="1">
            <a:spLocks/>
          </p:cNvSpPr>
          <p:nvPr/>
        </p:nvSpPr>
        <p:spPr bwMode="auto">
          <a:xfrm>
            <a:off x="152400" y="10727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sz="3600" b="1">
                <a:solidFill>
                  <a:srgbClr val="E81212"/>
                </a:solidFill>
                <a:latin typeface="Arial" charset="0"/>
              </a:rPr>
              <a:t>0-3h Radar Forecast Nov 16 2011 00Z</a:t>
            </a:r>
          </a:p>
        </p:txBody>
      </p:sp>
      <p:pic>
        <p:nvPicPr>
          <p:cNvPr id="66563" name="Picture 4" descr="radar_fcst_bias_20_11320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72" y="4191000"/>
            <a:ext cx="457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 descr="radar_fcst_ets_20_11320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" y="4191000"/>
            <a:ext cx="4495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8"/>
          <p:cNvSpPr txBox="1">
            <a:spLocks noChangeArrowheads="1"/>
          </p:cNvSpPr>
          <p:nvPr/>
        </p:nvSpPr>
        <p:spPr bwMode="auto">
          <a:xfrm>
            <a:off x="6054172" y="3590925"/>
            <a:ext cx="2179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Bias – 20dBZ</a:t>
            </a:r>
          </a:p>
        </p:txBody>
      </p:sp>
      <p:sp>
        <p:nvSpPr>
          <p:cNvPr id="66566" name="TextBox 9"/>
          <p:cNvSpPr txBox="1">
            <a:spLocks noChangeArrowheads="1"/>
          </p:cNvSpPr>
          <p:nvPr/>
        </p:nvSpPr>
        <p:spPr bwMode="auto">
          <a:xfrm>
            <a:off x="1143000" y="3590925"/>
            <a:ext cx="2179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ETS – 20dBZ</a:t>
            </a:r>
          </a:p>
        </p:txBody>
      </p:sp>
      <p:sp>
        <p:nvSpPr>
          <p:cNvPr id="6656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87044DB-881E-BF49-8D73-45743FB1380F}" type="slidenum">
              <a:rPr lang="en-US"/>
              <a:pPr/>
              <a:t>27</a:t>
            </a:fld>
            <a:endParaRPr lang="en-US"/>
          </a:p>
        </p:txBody>
      </p:sp>
      <p:sp>
        <p:nvSpPr>
          <p:cNvPr id="66568" name="TextBox 1"/>
          <p:cNvSpPr txBox="1">
            <a:spLocks noChangeArrowheads="1"/>
          </p:cNvSpPr>
          <p:nvPr/>
        </p:nvSpPr>
        <p:spPr bwMode="auto">
          <a:xfrm>
            <a:off x="475304" y="3124200"/>
            <a:ext cx="9125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Higher ETS &amp; improved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b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ias (best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at short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leads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2743200"/>
            <a:ext cx="2101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Analysis / 30 </a:t>
            </a:r>
            <a:r>
              <a:rPr lang="en-US" sz="2000" dirty="0" err="1" smtClean="0"/>
              <a:t>mins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030488" y="2724090"/>
            <a:ext cx="1303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LAPS </a:t>
            </a:r>
            <a:r>
              <a:rPr lang="en-US" sz="2000" dirty="0" err="1" smtClean="0"/>
              <a:t>Fcst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773688" y="2724090"/>
            <a:ext cx="137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HRRR </a:t>
            </a:r>
            <a:r>
              <a:rPr lang="en-US" sz="2000" dirty="0" err="1" smtClean="0"/>
              <a:t>Fcst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57200" y="5105400"/>
            <a:ext cx="77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E81212"/>
                </a:solidFill>
                <a:latin typeface="Arial" charset="0"/>
                <a:ea typeface="ＭＳ Ｐゴシック" charset="0"/>
              </a:rPr>
              <a:t>LAPS</a:t>
            </a:r>
            <a:endParaRPr lang="en-US" sz="1800" dirty="0">
              <a:solidFill>
                <a:srgbClr val="E8121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0381" y="624752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Arial" charset="0"/>
                <a:ea typeface="ＭＳ Ｐゴシック" charset="0"/>
              </a:rPr>
              <a:t>HRRR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01000" y="563880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Arial" charset="0"/>
                <a:ea typeface="ＭＳ Ｐゴシック" charset="0"/>
              </a:rPr>
              <a:t>HRRR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851247" y="6378870"/>
            <a:ext cx="4239120" cy="1144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4825837" y="6258968"/>
            <a:ext cx="77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E81212"/>
                </a:solidFill>
                <a:latin typeface="Arial" charset="0"/>
                <a:ea typeface="ＭＳ Ｐゴシック" charset="0"/>
              </a:rPr>
              <a:t>LAPS</a:t>
            </a:r>
            <a:endParaRPr lang="en-US" sz="1800" dirty="0">
              <a:solidFill>
                <a:srgbClr val="E8121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3"/>
          <p:cNvSpPr txBox="1">
            <a:spLocks noChangeArrowheads="1"/>
          </p:cNvSpPr>
          <p:nvPr/>
        </p:nvSpPr>
        <p:spPr bwMode="auto">
          <a:xfrm>
            <a:off x="152400" y="4495800"/>
            <a:ext cx="859534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LAPS / STMAS initialization provides improved ETS</a:t>
            </a:r>
          </a:p>
          <a:p>
            <a:endParaRPr lang="en-US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Less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high bias with Thompson microphysics (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red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alibri" pitchFamily="34" charset="0"/>
              </a:rPr>
              <a:t>green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5539" name="TextBox 4"/>
          <p:cNvSpPr txBox="1">
            <a:spLocks noChangeArrowheads="1"/>
          </p:cNvSpPr>
          <p:nvPr/>
        </p:nvSpPr>
        <p:spPr bwMode="auto">
          <a:xfrm>
            <a:off x="228600" y="152400"/>
            <a:ext cx="861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Times New Roman" charset="0"/>
              <a:buNone/>
              <a:defRPr/>
            </a:pPr>
            <a:r>
              <a:rPr lang="en-US" b="1" dirty="0">
                <a:solidFill>
                  <a:srgbClr val="E81212"/>
                </a:solidFill>
                <a:latin typeface="+mj-lt"/>
                <a:ea typeface="ＭＳ Ｐゴシック" charset="0"/>
              </a:rPr>
              <a:t>HWT Domain 7-day period </a:t>
            </a:r>
          </a:p>
          <a:p>
            <a:pPr algn="ctr">
              <a:buFont typeface="Times New Roman" charset="0"/>
              <a:buNone/>
              <a:defRPr/>
            </a:pPr>
            <a:r>
              <a:rPr lang="en-US" b="1" dirty="0">
                <a:solidFill>
                  <a:srgbClr val="E81212"/>
                </a:solidFill>
                <a:latin typeface="+mj-lt"/>
                <a:ea typeface="ＭＳ Ｐゴシック" charset="0"/>
              </a:rPr>
              <a:t>20-dBZ volume reflectivity scores</a:t>
            </a:r>
          </a:p>
        </p:txBody>
      </p:sp>
      <p:pic>
        <p:nvPicPr>
          <p:cNvPr id="70662" name="Picture 1" descr="radar_fcst_bias_20_comp_12002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17" y="137160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2" descr="radar_fcst_ets_20_comp_12002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" y="1388997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6"/>
          <p:cNvSpPr txBox="1">
            <a:spLocks noChangeArrowheads="1"/>
          </p:cNvSpPr>
          <p:nvPr/>
        </p:nvSpPr>
        <p:spPr bwMode="auto">
          <a:xfrm>
            <a:off x="6135687" y="990600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itchFamily="34" charset="0"/>
              </a:rPr>
              <a:t>Bias 0-6h</a:t>
            </a:r>
          </a:p>
        </p:txBody>
      </p:sp>
      <p:sp>
        <p:nvSpPr>
          <p:cNvPr id="70665" name="TextBox 8"/>
          <p:cNvSpPr txBox="1">
            <a:spLocks noChangeArrowheads="1"/>
          </p:cNvSpPr>
          <p:nvPr/>
        </p:nvSpPr>
        <p:spPr bwMode="auto">
          <a:xfrm>
            <a:off x="1524000" y="990600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itchFamily="34" charset="0"/>
              </a:rPr>
              <a:t>ETS 0-6h</a:t>
            </a:r>
          </a:p>
        </p:txBody>
      </p:sp>
      <p:sp>
        <p:nvSpPr>
          <p:cNvPr id="706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5E625929-8CF3-4F2A-9FC3-293B8BD19E02}" type="slidenum">
              <a:rPr lang="en-US"/>
              <a:pPr/>
              <a:t>28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2356" y="2708580"/>
            <a:ext cx="1762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LAPS / STMAS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5" y="3868804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E600FF"/>
                </a:solidFill>
                <a:latin typeface="Arial" charset="0"/>
                <a:ea typeface="ＭＳ Ｐゴシック" charset="0"/>
              </a:rPr>
              <a:t>HRRR</a:t>
            </a:r>
            <a:endParaRPr lang="en-US" sz="1800" dirty="0">
              <a:solidFill>
                <a:srgbClr val="E6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fcst_ci_11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Box 3"/>
          <p:cNvSpPr txBox="1">
            <a:spLocks noChangeArrowheads="1"/>
          </p:cNvSpPr>
          <p:nvPr/>
        </p:nvSpPr>
        <p:spPr bwMode="auto">
          <a:xfrm>
            <a:off x="2286000" y="76200"/>
            <a:ext cx="54327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b="1" dirty="0">
                <a:solidFill>
                  <a:srgbClr val="E81212"/>
                </a:solidFill>
                <a:latin typeface="+mj-lt"/>
                <a:ea typeface="ＭＳ Ｐゴシック" charset="0"/>
              </a:rPr>
              <a:t>Simulated IR Satellite Forecast</a:t>
            </a:r>
          </a:p>
        </p:txBody>
      </p:sp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76200" y="4419600"/>
            <a:ext cx="90979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Simulated VIS also available – derived from cloud amount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Forecasters are naturally familiar with satellite images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Plan to add objective cloud forecast verification</a:t>
            </a:r>
          </a:p>
        </p:txBody>
      </p:sp>
      <p:sp>
        <p:nvSpPr>
          <p:cNvPr id="72708" name="TextBox 3"/>
          <p:cNvSpPr txBox="1">
            <a:spLocks noChangeArrowheads="1"/>
          </p:cNvSpPr>
          <p:nvPr/>
        </p:nvSpPr>
        <p:spPr bwMode="auto">
          <a:xfrm>
            <a:off x="1219200" y="3714750"/>
            <a:ext cx="21864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/>
              <a:t>Observed / 15 </a:t>
            </a:r>
            <a:r>
              <a:rPr lang="en-US" sz="2000" dirty="0" err="1" smtClean="0"/>
              <a:t>mins</a:t>
            </a:r>
            <a:endParaRPr lang="en-US" sz="2000" dirty="0"/>
          </a:p>
        </p:txBody>
      </p:sp>
      <p:sp>
        <p:nvSpPr>
          <p:cNvPr id="72709" name="TextBox 3"/>
          <p:cNvSpPr txBox="1">
            <a:spLocks noChangeArrowheads="1"/>
          </p:cNvSpPr>
          <p:nvPr/>
        </p:nvSpPr>
        <p:spPr bwMode="auto">
          <a:xfrm>
            <a:off x="6172200" y="3733800"/>
            <a:ext cx="1054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Forecast</a:t>
            </a:r>
          </a:p>
        </p:txBody>
      </p:sp>
      <p:sp>
        <p:nvSpPr>
          <p:cNvPr id="727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8602E5F-C146-4FEA-A591-DC51A6EA88E3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rgbClr val="FF0000"/>
                </a:solidFill>
                <a:cs typeface="+mj-cs"/>
              </a:rPr>
              <a:t>AGENDA</a:t>
            </a:r>
            <a:endParaRPr lang="en-US" sz="28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66800"/>
            <a:ext cx="9144000" cy="5791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Introduction			Zoltan Toth		15 </a:t>
            </a:r>
            <a:r>
              <a:rPr lang="en-US" dirty="0" err="1" smtClean="0">
                <a:solidFill>
                  <a:srgbClr val="000000"/>
                </a:solidFill>
              </a:rPr>
              <a:t>mins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Recent LAPS developments	Steve Albers		15 </a:t>
            </a:r>
            <a:r>
              <a:rPr lang="en-US" dirty="0" err="1" smtClean="0">
                <a:solidFill>
                  <a:srgbClr val="000000"/>
                </a:solidFill>
              </a:rPr>
              <a:t>mins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STMAS </a:t>
            </a:r>
            <a:r>
              <a:rPr lang="en-US" dirty="0" smtClean="0">
                <a:solidFill>
                  <a:srgbClr val="000000"/>
                </a:solidFill>
              </a:rPr>
              <a:t>		</a:t>
            </a:r>
            <a:r>
              <a:rPr lang="en-US" dirty="0">
                <a:solidFill>
                  <a:srgbClr val="000000"/>
                </a:solidFill>
              </a:rPr>
              <a:t>		</a:t>
            </a:r>
            <a:r>
              <a:rPr lang="en-US" dirty="0" err="1">
                <a:solidFill>
                  <a:srgbClr val="000000"/>
                </a:solidFill>
              </a:rPr>
              <a:t>Yuanfu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Xie</a:t>
            </a:r>
            <a:r>
              <a:rPr lang="en-US" dirty="0">
                <a:solidFill>
                  <a:srgbClr val="000000"/>
                </a:solidFill>
              </a:rPr>
              <a:t>		</a:t>
            </a:r>
            <a:r>
              <a:rPr lang="en-US" dirty="0" smtClean="0">
                <a:solidFill>
                  <a:srgbClr val="000000"/>
                </a:solidFill>
              </a:rPr>
              <a:t>15 </a:t>
            </a:r>
            <a:r>
              <a:rPr lang="en-US" dirty="0" err="1" smtClean="0">
                <a:solidFill>
                  <a:srgbClr val="000000"/>
                </a:solidFill>
              </a:rPr>
              <a:t>mins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Plans &amp; Summary 		Zoltan Toth		</a:t>
            </a:r>
            <a:r>
              <a:rPr lang="en-US" dirty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mins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Questions				All			10 </a:t>
            </a:r>
            <a:r>
              <a:rPr lang="en-US" dirty="0" err="1" smtClean="0">
                <a:solidFill>
                  <a:srgbClr val="000000"/>
                </a:solidFill>
              </a:rPr>
              <a:t>mins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5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2"/>
          <p:cNvSpPr txBox="1">
            <a:spLocks noChangeArrowheads="1"/>
          </p:cNvSpPr>
          <p:nvPr/>
        </p:nvSpPr>
        <p:spPr bwMode="auto">
          <a:xfrm>
            <a:off x="636588" y="160338"/>
            <a:ext cx="77168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E81212"/>
                </a:solidFill>
                <a:latin typeface="Arial" pitchFamily="34" charset="0"/>
              </a:rPr>
              <a:t>“</a:t>
            </a:r>
            <a:r>
              <a:rPr lang="en-US" altLang="ja-JP" sz="2400" b="1" dirty="0">
                <a:solidFill>
                  <a:srgbClr val="E81212"/>
                </a:solidFill>
                <a:latin typeface="Arial" pitchFamily="34" charset="0"/>
              </a:rPr>
              <a:t>Global</a:t>
            </a:r>
            <a:r>
              <a:rPr lang="ja-JP" altLang="en-US" sz="2400" b="1" dirty="0">
                <a:solidFill>
                  <a:srgbClr val="E81212"/>
                </a:solidFill>
                <a:latin typeface="Arial" pitchFamily="34" charset="0"/>
              </a:rPr>
              <a:t>”</a:t>
            </a:r>
            <a:r>
              <a:rPr lang="en-US" altLang="ja-JP" sz="2400" b="1" dirty="0">
                <a:solidFill>
                  <a:srgbClr val="E81212"/>
                </a:solidFill>
                <a:latin typeface="Arial" pitchFamily="34" charset="0"/>
              </a:rPr>
              <a:t> Solar Radiation Analysis Verification Stats </a:t>
            </a:r>
          </a:p>
          <a:p>
            <a:pPr algn="ctr"/>
            <a:r>
              <a:rPr lang="en-US" altLang="ja-JP" sz="2400" b="1" dirty="0">
                <a:solidFill>
                  <a:srgbClr val="E81212"/>
                </a:solidFill>
                <a:latin typeface="Arial" pitchFamily="34" charset="0"/>
              </a:rPr>
              <a:t>(Colorado Region)</a:t>
            </a:r>
            <a:endParaRPr lang="en-US" sz="2400" b="1" dirty="0">
              <a:solidFill>
                <a:srgbClr val="E81212"/>
              </a:solidFill>
              <a:latin typeface="Arial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762000" y="1524000"/>
          <a:ext cx="64135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3731" name="TextBox 4"/>
          <p:cNvSpPr txBox="1">
            <a:spLocks noChangeArrowheads="1"/>
          </p:cNvSpPr>
          <p:nvPr/>
        </p:nvSpPr>
        <p:spPr bwMode="auto">
          <a:xfrm>
            <a:off x="457200" y="1073150"/>
            <a:ext cx="553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Arial" pitchFamily="34" charset="0"/>
              </a:rPr>
              <a:t>SWI W/m</a:t>
            </a:r>
            <a:r>
              <a:rPr lang="en-US" sz="1800" baseline="3000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en-US" sz="1800">
                <a:solidFill>
                  <a:schemeClr val="tx1"/>
                </a:solidFill>
                <a:latin typeface="Arial" pitchFamily="34" charset="0"/>
              </a:rPr>
              <a:t>with time (16-22 UTC) 31 December 2010</a:t>
            </a:r>
            <a:endParaRPr lang="en-US" sz="1800" baseline="30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373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EB4DA2D-8055-4F4F-88B5-0A86FC9096A8}" type="slidenum">
              <a:rPr lang="en-US"/>
              <a:pPr/>
              <a:t>30</a:t>
            </a:fld>
            <a:endParaRPr lang="en-US"/>
          </a:p>
        </p:txBody>
      </p:sp>
      <p:sp>
        <p:nvSpPr>
          <p:cNvPr id="68613" name="TextBox 1"/>
          <p:cNvSpPr txBox="1">
            <a:spLocks noChangeArrowheads="1"/>
          </p:cNvSpPr>
          <p:nvPr/>
        </p:nvSpPr>
        <p:spPr bwMode="auto">
          <a:xfrm>
            <a:off x="685800" y="5648325"/>
            <a:ext cx="784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ＭＳ Ｐゴシック" charset="0"/>
              </a:rPr>
              <a:t>Compared with independent MADIS OBS</a:t>
            </a:r>
          </a:p>
          <a:p>
            <a:pPr>
              <a:buFont typeface="Times New Roman" charset="0"/>
              <a:buNone/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ＭＳ Ｐゴシック" charset="0"/>
              </a:rPr>
              <a:t>Forecasts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ＭＳ Ｐゴシック" charset="0"/>
              </a:rPr>
              <a:t>also verified </a:t>
            </a:r>
            <a:r>
              <a:rPr lang="en-US" dirty="0">
                <a:solidFill>
                  <a:schemeClr val="tx1"/>
                </a:solidFill>
                <a:latin typeface="+mn-lt"/>
                <a:ea typeface="ＭＳ Ｐゴシック" charset="0"/>
              </a:rPr>
              <a:t>on our real-time web site</a:t>
            </a:r>
          </a:p>
        </p:txBody>
      </p:sp>
      <p:pic>
        <p:nvPicPr>
          <p:cNvPr id="73734" name="Picture 2" descr="gmeta_sol_1800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311150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52600" y="3886200"/>
            <a:ext cx="182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E81212"/>
                </a:solidFill>
                <a:latin typeface="Arial" charset="0"/>
                <a:ea typeface="ＭＳ Ｐゴシック" charset="0"/>
              </a:rPr>
              <a:t>Observed mean</a:t>
            </a:r>
            <a:endParaRPr lang="en-US" sz="1800" dirty="0">
              <a:solidFill>
                <a:srgbClr val="E8121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7646" y="2211926"/>
            <a:ext cx="1082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Forecast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   mean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7000" y="4876800"/>
            <a:ext cx="1249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Arial" charset="0"/>
                <a:ea typeface="ＭＳ Ｐゴシック" charset="0"/>
              </a:rPr>
              <a:t>RMS error</a:t>
            </a:r>
            <a:endParaRPr lang="en-US" sz="1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1" dirty="0" smtClean="0"/>
              <a:t>WIND VECTOR RMS ERROR AGAINST OBSERVATIONS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5867400"/>
            <a:ext cx="1905000" cy="457200"/>
          </a:xfrm>
        </p:spPr>
        <p:txBody>
          <a:bodyPr/>
          <a:lstStyle/>
          <a:p>
            <a:fld id="{E39258C2-6B58-44B2-ADD3-A874AA0E6C3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wsf_pt_fcst_18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4572000" cy="3048000"/>
          </a:xfrm>
          <a:prstGeom prst="rect">
            <a:avLst/>
          </a:prstGeom>
        </p:spPr>
      </p:pic>
      <p:pic>
        <p:nvPicPr>
          <p:cNvPr id="6" name="Picture 5" descr="wsf_pt_fcst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4572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066800"/>
            <a:ext cx="287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n-lt"/>
              </a:rPr>
              <a:t>LAPS vs. HRRR </a:t>
            </a:r>
            <a:endParaRPr lang="en-US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8382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Two LAPS &amp; STMAS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with different microphysics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vs. HRRR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5334000"/>
            <a:ext cx="7449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More wind verification against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obs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in statistics</a:t>
            </a:r>
          </a:p>
          <a:p>
            <a:r>
              <a:rPr lang="en-US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nd at 80m height will come soon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2667000"/>
            <a:ext cx="2569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CONUS domain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15000" y="2743200"/>
            <a:ext cx="2162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HWT domain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40030" y="4373832"/>
            <a:ext cx="77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E81212"/>
                </a:solidFill>
                <a:latin typeface="Arial" charset="0"/>
                <a:ea typeface="ＭＳ Ｐゴシック" charset="0"/>
              </a:rPr>
              <a:t>LAPS</a:t>
            </a:r>
            <a:endParaRPr lang="en-US" sz="1800" dirty="0">
              <a:solidFill>
                <a:srgbClr val="E8121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381000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Arial" charset="0"/>
                <a:ea typeface="ＭＳ Ｐゴシック" charset="0"/>
              </a:rPr>
              <a:t>HRRR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85564" y="4390280"/>
            <a:ext cx="1762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</a:rPr>
              <a:t>LAPS / STMAS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3000" y="388620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E600FF"/>
                </a:solidFill>
                <a:latin typeface="Arial" charset="0"/>
                <a:ea typeface="ＭＳ Ｐゴシック" charset="0"/>
              </a:rPr>
              <a:t>HRRR</a:t>
            </a:r>
            <a:endParaRPr lang="en-US" sz="1800" dirty="0">
              <a:solidFill>
                <a:srgbClr val="E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68262" y="1073150"/>
            <a:ext cx="3665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Initial input at 8km res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3276600" y="457200"/>
            <a:ext cx="4911725" cy="4873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  <a:latin typeface="+mj-lt"/>
                <a:ea typeface="ＭＳ Ｐゴシック" charset="0"/>
              </a:rPr>
              <a:t>Surface </a:t>
            </a:r>
            <a:r>
              <a:rPr lang="en-US" altLang="zh-TW" dirty="0">
                <a:solidFill>
                  <a:schemeClr val="tx1"/>
                </a:solidFill>
                <a:latin typeface="+mj-lt"/>
                <a:ea typeface="ＭＳ Ｐゴシック" charset="0"/>
              </a:rPr>
              <a:t>U wind </a:t>
            </a:r>
            <a:r>
              <a:rPr lang="en-US" altLang="zh-TW" dirty="0" smtClean="0">
                <a:solidFill>
                  <a:schemeClr val="tx1"/>
                </a:solidFill>
                <a:latin typeface="+mj-lt"/>
                <a:ea typeface="ＭＳ Ｐゴシック" charset="0"/>
              </a:rPr>
              <a:t>(colors)</a:t>
            </a:r>
            <a:endParaRPr lang="en-US" altLang="zh-TW" dirty="0">
              <a:solidFill>
                <a:schemeClr val="tx1"/>
              </a:solidFill>
              <a:latin typeface="+mj-lt"/>
              <a:ea typeface="ＭＳ Ｐゴシック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33800" y="1038225"/>
            <a:ext cx="3505199" cy="2954973"/>
            <a:chOff x="3733800" y="685800"/>
            <a:chExt cx="3505199" cy="2954973"/>
          </a:xfrm>
        </p:grpSpPr>
        <p:sp>
          <p:nvSpPr>
            <p:cNvPr id="82965" name="TextBox 33"/>
            <p:cNvSpPr txBox="1">
              <a:spLocks noChangeArrowheads="1"/>
            </p:cNvSpPr>
            <p:nvPr/>
          </p:nvSpPr>
          <p:spPr bwMode="auto">
            <a:xfrm rot="16200000">
              <a:off x="2976562" y="1547813"/>
              <a:ext cx="1853083" cy="338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rgbClr val="000090"/>
                  </a:solidFill>
                </a:rPr>
                <a:t>NORTH-SOUTH</a:t>
              </a:r>
            </a:p>
          </p:txBody>
        </p:sp>
        <p:grpSp>
          <p:nvGrpSpPr>
            <p:cNvPr id="82966" name="Group 29"/>
            <p:cNvGrpSpPr>
              <a:grpSpLocks/>
            </p:cNvGrpSpPr>
            <p:nvPr/>
          </p:nvGrpSpPr>
          <p:grpSpPr bwMode="auto">
            <a:xfrm>
              <a:off x="4114800" y="3047999"/>
              <a:ext cx="3124199" cy="592774"/>
              <a:chOff x="800632" y="3437356"/>
              <a:chExt cx="2949994" cy="592810"/>
            </a:xfrm>
          </p:grpSpPr>
          <p:sp>
            <p:nvSpPr>
              <p:cNvPr id="82968" name="TextBox 30"/>
              <p:cNvSpPr txBox="1">
                <a:spLocks noChangeArrowheads="1"/>
              </p:cNvSpPr>
              <p:nvPr/>
            </p:nvSpPr>
            <p:spPr bwMode="auto">
              <a:xfrm>
                <a:off x="1363312" y="3660811"/>
                <a:ext cx="2387314" cy="369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rgbClr val="000090"/>
                    </a:solidFill>
                    <a:latin typeface="+mn-lt"/>
                  </a:rPr>
                  <a:t>EAST – WEST (km)</a:t>
                </a:r>
                <a:endParaRPr lang="en-US" sz="1800" b="1" dirty="0">
                  <a:latin typeface="+mn-lt"/>
                </a:endParaRPr>
              </a:p>
            </p:txBody>
          </p:sp>
          <p:sp>
            <p:nvSpPr>
              <p:cNvPr id="82969" name="TextBox 31"/>
              <p:cNvSpPr txBox="1">
                <a:spLocks noChangeArrowheads="1"/>
              </p:cNvSpPr>
              <p:nvPr/>
            </p:nvSpPr>
            <p:spPr bwMode="auto">
              <a:xfrm>
                <a:off x="800632" y="3437356"/>
                <a:ext cx="30876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600" b="1" dirty="0">
                    <a:solidFill>
                      <a:srgbClr val="000090"/>
                    </a:solidFill>
                  </a:rPr>
                  <a:t>0</a:t>
                </a:r>
              </a:p>
            </p:txBody>
          </p:sp>
          <p:sp>
            <p:nvSpPr>
              <p:cNvPr id="82970" name="TextBox 36"/>
              <p:cNvSpPr txBox="1">
                <a:spLocks noChangeArrowheads="1"/>
              </p:cNvSpPr>
              <p:nvPr/>
            </p:nvSpPr>
            <p:spPr bwMode="auto">
              <a:xfrm>
                <a:off x="1664045" y="3438237"/>
                <a:ext cx="57243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600" b="1" dirty="0">
                    <a:solidFill>
                      <a:srgbClr val="000090"/>
                    </a:solidFill>
                  </a:rPr>
                  <a:t>100</a:t>
                </a:r>
              </a:p>
            </p:txBody>
          </p:sp>
          <p:sp>
            <p:nvSpPr>
              <p:cNvPr id="82971" name="TextBox 37"/>
              <p:cNvSpPr txBox="1">
                <a:spLocks noChangeArrowheads="1"/>
              </p:cNvSpPr>
              <p:nvPr/>
            </p:nvSpPr>
            <p:spPr bwMode="auto">
              <a:xfrm>
                <a:off x="2671360" y="3438237"/>
                <a:ext cx="57243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600" b="1">
                    <a:solidFill>
                      <a:srgbClr val="000090"/>
                    </a:solidFill>
                  </a:rPr>
                  <a:t>200</a:t>
                </a:r>
              </a:p>
            </p:txBody>
          </p:sp>
        </p:grpSp>
        <p:pic>
          <p:nvPicPr>
            <p:cNvPr id="82967" name="Picture 2" descr="u_k1_8km_g1.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0" t="39771" r="27888" b="22752"/>
            <a:stretch>
              <a:fillRect/>
            </a:stretch>
          </p:blipFill>
          <p:spPr bwMode="auto">
            <a:xfrm>
              <a:off x="4217086" y="685800"/>
              <a:ext cx="2793314" cy="241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848600" y="1447800"/>
            <a:ext cx="1143000" cy="4038600"/>
            <a:chOff x="6553200" y="1066800"/>
            <a:chExt cx="1142999" cy="4038600"/>
          </a:xfrm>
        </p:grpSpPr>
        <p:pic>
          <p:nvPicPr>
            <p:cNvPr id="82963" name="Picture 20" descr="u_k1_8km_g1.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37" t="39973" r="17801" b="21404"/>
            <a:stretch>
              <a:fillRect/>
            </a:stretch>
          </p:blipFill>
          <p:spPr bwMode="auto">
            <a:xfrm>
              <a:off x="6942666" y="1219200"/>
              <a:ext cx="753533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48"/>
            <p:cNvSpPr txBox="1">
              <a:spLocks noChangeArrowheads="1"/>
            </p:cNvSpPr>
            <p:nvPr/>
          </p:nvSpPr>
          <p:spPr bwMode="auto">
            <a:xfrm>
              <a:off x="6553200" y="1066800"/>
              <a:ext cx="609599" cy="383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36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33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30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27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24</a:t>
              </a:r>
              <a:endParaRPr lang="en-US" sz="1800">
                <a:latin typeface="Calibri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21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18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15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12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  9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  6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  3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  0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 -3</a:t>
              </a:r>
            </a:p>
            <a:p>
              <a:pPr>
                <a:lnSpc>
                  <a:spcPct val="90000"/>
                </a:lnSpc>
              </a:pPr>
              <a:r>
                <a:rPr lang="en-US" sz="1800" b="1">
                  <a:solidFill>
                    <a:srgbClr val="000090"/>
                  </a:solidFill>
                  <a:latin typeface="Calibri" pitchFamily="34" charset="0"/>
                </a:rPr>
                <a:t> -6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0" y="2819400"/>
            <a:ext cx="36893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Contour lines: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topography  </a:t>
            </a:r>
          </a:p>
        </p:txBody>
      </p: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 flipV="1">
            <a:off x="3581400" y="2514600"/>
            <a:ext cx="1371600" cy="609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-66675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+mj-lt"/>
              </a:rPr>
              <a:t>Example of Downscaling: Four </a:t>
            </a:r>
            <a:r>
              <a:rPr lang="en-US" altLang="zh-TW" b="1" dirty="0">
                <a:solidFill>
                  <a:schemeClr val="tx1"/>
                </a:solidFill>
                <a:latin typeface="+mj-lt"/>
              </a:rPr>
              <a:t>Mile Canyon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</a:rPr>
              <a:t>Fire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" y="3962400"/>
            <a:ext cx="6781800" cy="2873127"/>
            <a:chOff x="228600" y="3962400"/>
            <a:chExt cx="6781800" cy="2873127"/>
          </a:xfrm>
        </p:grpSpPr>
        <p:sp>
          <p:nvSpPr>
            <p:cNvPr id="31" name="TextBox 30"/>
            <p:cNvSpPr txBox="1"/>
            <p:nvPr/>
          </p:nvSpPr>
          <p:spPr>
            <a:xfrm>
              <a:off x="228600" y="4191000"/>
              <a:ext cx="30480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 typeface="Times New Roman" charset="0"/>
                <a:buNone/>
                <a:defRPr/>
              </a:pPr>
              <a:r>
                <a:rPr lang="en-US" sz="2400" dirty="0">
                  <a:solidFill>
                    <a:schemeClr val="tx1"/>
                  </a:solidFill>
                  <a:latin typeface="+mn-lt"/>
                  <a:ea typeface="ＭＳ Ｐゴシック" charset="0"/>
                </a:rPr>
                <a:t>Downscaled output at 1km resolution</a:t>
              </a:r>
            </a:p>
          </p:txBody>
        </p:sp>
        <p:sp>
          <p:nvSpPr>
            <p:cNvPr id="42" name="TextBox 15"/>
            <p:cNvSpPr txBox="1">
              <a:spLocks noChangeArrowheads="1"/>
            </p:cNvSpPr>
            <p:nvPr/>
          </p:nvSpPr>
          <p:spPr bwMode="auto">
            <a:xfrm>
              <a:off x="376308" y="5512786"/>
              <a:ext cx="3205092" cy="1200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eaLnBrk="0" hangingPunct="0"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defTabSz="914400" eaLnBrk="1" hangingPunct="1"/>
              <a:r>
                <a:rPr lang="en-US" sz="2400" dirty="0" smtClean="0">
                  <a:solidFill>
                    <a:schemeClr val="tx1"/>
                  </a:solidFill>
                  <a:latin typeface="+mn-lt"/>
                </a:rPr>
                <a:t>Finer </a:t>
              </a: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details in wind in response to </a:t>
              </a:r>
              <a:r>
                <a:rPr lang="en-US" sz="2400" dirty="0" smtClean="0">
                  <a:solidFill>
                    <a:schemeClr val="tx1"/>
                  </a:solidFill>
                  <a:latin typeface="+mn-lt"/>
                </a:rPr>
                <a:t>high resolution  </a:t>
              </a: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terrain</a:t>
              </a:r>
            </a:p>
          </p:txBody>
        </p:sp>
        <p:pic>
          <p:nvPicPr>
            <p:cNvPr id="82972" name="Picture 2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08" t="43640" r="25811" b="21295"/>
            <a:stretch/>
          </p:blipFill>
          <p:spPr bwMode="auto">
            <a:xfrm>
              <a:off x="4267200" y="3962400"/>
              <a:ext cx="2708217" cy="2339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Straight Arrow Connector 31"/>
            <p:cNvCxnSpPr>
              <a:cxnSpLocks noChangeShapeType="1"/>
            </p:cNvCxnSpPr>
            <p:nvPr/>
          </p:nvCxnSpPr>
          <p:spPr bwMode="auto">
            <a:xfrm flipV="1">
              <a:off x="3276600" y="5246143"/>
              <a:ext cx="1897063" cy="84985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4206901" y="6259207"/>
              <a:ext cx="2803499" cy="576320"/>
              <a:chOff x="4206901" y="6259207"/>
              <a:chExt cx="2803499" cy="576320"/>
            </a:xfrm>
          </p:grpSpPr>
          <p:sp>
            <p:nvSpPr>
              <p:cNvPr id="34" name="TextBox 30"/>
              <p:cNvSpPr txBox="1">
                <a:spLocks noChangeArrowheads="1"/>
              </p:cNvSpPr>
              <p:nvPr/>
            </p:nvSpPr>
            <p:spPr bwMode="auto">
              <a:xfrm>
                <a:off x="4659404" y="6466195"/>
                <a:ext cx="23509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rgbClr val="000090"/>
                    </a:solidFill>
                    <a:latin typeface="+mn-lt"/>
                  </a:rPr>
                  <a:t>EAST – WEST (km)</a:t>
                </a:r>
                <a:endParaRPr lang="en-US" sz="1800" b="1" dirty="0">
                  <a:latin typeface="+mn-lt"/>
                </a:endParaRPr>
              </a:p>
            </p:txBody>
          </p:sp>
          <p:sp>
            <p:nvSpPr>
              <p:cNvPr id="36" name="TextBox 31"/>
              <p:cNvSpPr txBox="1">
                <a:spLocks noChangeArrowheads="1"/>
              </p:cNvSpPr>
              <p:nvPr/>
            </p:nvSpPr>
            <p:spPr bwMode="auto">
              <a:xfrm>
                <a:off x="4206901" y="6259207"/>
                <a:ext cx="326999" cy="338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600" b="1" dirty="0">
                    <a:solidFill>
                      <a:srgbClr val="000090"/>
                    </a:solidFill>
                  </a:rPr>
                  <a:t>0</a:t>
                </a:r>
              </a:p>
            </p:txBody>
          </p:sp>
          <p:sp>
            <p:nvSpPr>
              <p:cNvPr id="37" name="TextBox 36"/>
              <p:cNvSpPr txBox="1">
                <a:spLocks noChangeArrowheads="1"/>
              </p:cNvSpPr>
              <p:nvPr/>
            </p:nvSpPr>
            <p:spPr bwMode="auto">
              <a:xfrm>
                <a:off x="5042787" y="6265456"/>
                <a:ext cx="606238" cy="338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600" b="1" dirty="0">
                    <a:solidFill>
                      <a:srgbClr val="000090"/>
                    </a:solidFill>
                  </a:rPr>
                  <a:t>100</a:t>
                </a:r>
              </a:p>
            </p:txBody>
          </p:sp>
          <p:sp>
            <p:nvSpPr>
              <p:cNvPr id="38" name="TextBox 36"/>
              <p:cNvSpPr txBox="1">
                <a:spLocks noChangeArrowheads="1"/>
              </p:cNvSpPr>
              <p:nvPr/>
            </p:nvSpPr>
            <p:spPr bwMode="auto">
              <a:xfrm>
                <a:off x="6019800" y="6265455"/>
                <a:ext cx="606238" cy="338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90"/>
                    </a:solidFill>
                  </a:rPr>
                  <a:t>200</a:t>
                </a:r>
                <a:endParaRPr lang="en-US" sz="1600" b="1" dirty="0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1400" y="5943600"/>
            <a:ext cx="149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  <a:latin typeface="Helvetica"/>
              </a:rPr>
              <a:t>Jiang et al.</a:t>
            </a:r>
            <a:endParaRPr lang="en-US" sz="24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9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28125" cy="6019800"/>
          </a:xfrm>
        </p:spPr>
        <p:txBody>
          <a:bodyPr/>
          <a:lstStyle/>
          <a:p>
            <a:pPr lvl="1">
              <a:lnSpc>
                <a:spcPct val="90000"/>
              </a:lnSpc>
              <a:buFont typeface="Wingdings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ea typeface="ヒラギノ角ゴ Pro W3" charset="-128"/>
              </a:rPr>
              <a:t>Multiscale downscaling </a:t>
            </a:r>
            <a:r>
              <a:rPr lang="en-US" altLang="zh-TW" sz="2400" dirty="0" smtClean="0">
                <a:solidFill>
                  <a:schemeClr val="tx1"/>
                </a:solidFill>
                <a:cs typeface="Arial" pitchFamily="34" charset="0"/>
              </a:rPr>
              <a:t>produces fine scale wind structure in steep terrain areas;</a:t>
            </a:r>
            <a:r>
              <a:rPr lang="en-US" altLang="zh-TW" sz="2400" dirty="0" smtClean="0">
                <a:solidFill>
                  <a:schemeClr val="tx1"/>
                </a:solidFill>
                <a:ea typeface="ヒラギノ角ゴ Pro W3" charset="-128"/>
              </a:rPr>
              <a:t> </a:t>
            </a:r>
          </a:p>
          <a:p>
            <a:pPr lvl="1">
              <a:lnSpc>
                <a:spcPct val="90000"/>
              </a:lnSpc>
              <a:buFont typeface="Wingdings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It has the great potential for generating high-resolution wind fields for applications in Aviation, Fire Weather, and Renewable energy;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 smtClean="0">
                <a:cs typeface="Arial" pitchFamily="34" charset="0"/>
              </a:rPr>
              <a:t>Issues</a:t>
            </a:r>
          </a:p>
          <a:p>
            <a:pPr lvl="1">
              <a:lnSpc>
                <a:spcPct val="90000"/>
              </a:lnSpc>
              <a:buFont typeface="Wingdings" charset="2"/>
              <a:buChar char="q"/>
            </a:pPr>
            <a:r>
              <a:rPr lang="en-US" sz="2400" dirty="0" smtClean="0">
                <a:cs typeface="Arial" pitchFamily="34" charset="0"/>
              </a:rPr>
              <a:t> We </a:t>
            </a:r>
            <a:r>
              <a:rPr lang="en-US" sz="2400" dirty="0">
                <a:cs typeface="Arial" pitchFamily="34" charset="0"/>
              </a:rPr>
              <a:t>are working on evaluation of the wind fields; planning to </a:t>
            </a:r>
            <a:r>
              <a:rPr lang="en-US" sz="2400" dirty="0" smtClean="0">
                <a:cs typeface="Arial" pitchFamily="34" charset="0"/>
              </a:rPr>
              <a:t>   test </a:t>
            </a:r>
            <a:r>
              <a:rPr lang="en-US" sz="2400" dirty="0">
                <a:cs typeface="Arial" pitchFamily="34" charset="0"/>
              </a:rPr>
              <a:t>with additional cases</a:t>
            </a:r>
            <a:r>
              <a:rPr lang="en-US" sz="2400" dirty="0" smtClean="0">
                <a:cs typeface="Arial" pitchFamily="34" charset="0"/>
              </a:rPr>
              <a:t>;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914400" lvl="3" indent="-457200">
              <a:lnSpc>
                <a:spcPct val="90000"/>
              </a:lnSpc>
              <a:spcBef>
                <a:spcPts val="800"/>
              </a:spcBef>
              <a:buFont typeface="Wingdings" charset="2"/>
              <a:buChar char="q"/>
            </a:pPr>
            <a:r>
              <a:rPr lang="en-US" sz="2400" dirty="0" smtClean="0">
                <a:cs typeface="Arial" pitchFamily="34" charset="0"/>
              </a:rPr>
              <a:t>We are evaluating the cost and efficiency of downscaling vs. finer resolution WRF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altLang="zh-TW" sz="24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14400" lvl="3" indent="-457200">
              <a:lnSpc>
                <a:spcPct val="90000"/>
              </a:lnSpc>
              <a:spcBef>
                <a:spcPts val="800"/>
              </a:spcBef>
              <a:buFont typeface="Wingdings" charset="2"/>
              <a:buChar char="q"/>
            </a:pPr>
            <a:r>
              <a:rPr lang="en-US" sz="2400" dirty="0" smtClean="0"/>
              <a:t>Addresses difficulty with running WRF at 1 km </a:t>
            </a:r>
            <a:r>
              <a:rPr lang="en-US" sz="2400" dirty="0"/>
              <a:t>resolution over complex </a:t>
            </a:r>
            <a:r>
              <a:rPr lang="en-US" sz="2400" dirty="0" smtClean="0"/>
              <a:t>terrain;</a:t>
            </a:r>
            <a:endParaRPr lang="en-US" altLang="zh-TW" sz="2400" dirty="0" smtClean="0">
              <a:cs typeface="Arial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ea typeface="ヒラギノ角ゴ Pro W3" charset="-128"/>
              </a:rPr>
              <a:t>Transfer a tested downscaling module to NCEP.</a:t>
            </a:r>
            <a:endParaRPr lang="en-US" altLang="zh-TW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8487"/>
            <a:ext cx="59436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hangingPunct="0">
              <a:lnSpc>
                <a:spcPct val="90000"/>
              </a:lnSpc>
              <a:spcBef>
                <a:spcPct val="20000"/>
              </a:spcBef>
              <a:buClrTx/>
              <a:buSzTx/>
            </a:pPr>
            <a:r>
              <a:rPr lang="en-US" altLang="zh-TW" b="1" kern="0" dirty="0">
                <a:solidFill>
                  <a:srgbClr val="000000"/>
                </a:solidFill>
                <a:latin typeface="Helvetica"/>
                <a:ea typeface="ＭＳ Ｐゴシック"/>
                <a:cs typeface="Arial" pitchFamily="34" charset="0"/>
              </a:rPr>
              <a:t>Status of STMAS downscaling</a:t>
            </a:r>
            <a:endParaRPr lang="en-US" kern="0" dirty="0">
              <a:solidFill>
                <a:srgbClr val="000000"/>
              </a:solidFill>
              <a:latin typeface="Helvetica"/>
              <a:ea typeface="ＭＳ Ｐゴシック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1400" y="6019800"/>
            <a:ext cx="149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  <a:latin typeface="Helvetica"/>
              </a:rPr>
              <a:t>Jiang et al.</a:t>
            </a:r>
            <a:endParaRPr lang="en-US" sz="24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6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4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763000" cy="1470025"/>
          </a:xfrm>
        </p:spPr>
        <p:txBody>
          <a:bodyPr/>
          <a:lstStyle/>
          <a:p>
            <a:r>
              <a:rPr lang="en-US" b="1" dirty="0" smtClean="0"/>
              <a:t>PART III: </a:t>
            </a:r>
            <a:r>
              <a:rPr lang="en-US" dirty="0" smtClean="0"/>
              <a:t>STMAS</a:t>
            </a:r>
            <a:r>
              <a:rPr lang="en-US" b="1" dirty="0" smtClean="0"/>
              <a:t> </a:t>
            </a:r>
          </a:p>
        </p:txBody>
      </p:sp>
      <p:sp>
        <p:nvSpPr>
          <p:cNvPr id="55298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Yuanfu Xie and </a:t>
            </a:r>
            <a:r>
              <a:rPr lang="en-US" dirty="0" err="1" smtClean="0"/>
              <a:t>Hongli</a:t>
            </a:r>
            <a:r>
              <a:rPr lang="en-US" dirty="0" smtClean="0"/>
              <a:t> Jiang</a:t>
            </a:r>
          </a:p>
        </p:txBody>
      </p:sp>
      <p:sp>
        <p:nvSpPr>
          <p:cNvPr id="55299" name="Slide Number Placeholder 1"/>
          <p:cNvSpPr>
            <a:spLocks noGrp="1"/>
          </p:cNvSpPr>
          <p:nvPr>
            <p:ph type="sldNum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5427BB2-D2D8-42B6-A957-5CC394D46767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8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MODERN DATA ASSIMILATION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en-US" b="1" cap="all" dirty="0" err="1">
                <a:solidFill>
                  <a:srgbClr val="0000FF"/>
                </a:solidFill>
              </a:rPr>
              <a:t>Variational</a:t>
            </a:r>
            <a:r>
              <a:rPr lang="en-US" b="1" cap="all" dirty="0">
                <a:solidFill>
                  <a:srgbClr val="0000FF"/>
                </a:solidFill>
              </a:rPr>
              <a:t> approach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Main advantage - combines all information in one step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</a:rPr>
              <a:t>All observations, background forecast, balance constraints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Limitation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Presumes </a:t>
            </a:r>
            <a:r>
              <a:rPr lang="en-US" dirty="0" err="1" smtClean="0">
                <a:solidFill>
                  <a:srgbClr val="000000"/>
                </a:solidFill>
              </a:rPr>
              <a:t>covariances</a:t>
            </a:r>
            <a:r>
              <a:rPr lang="en-US" dirty="0" smtClean="0">
                <a:solidFill>
                  <a:srgbClr val="000000"/>
                </a:solidFill>
              </a:rPr>
              <a:t> used to spread observational info are reliable</a:t>
            </a:r>
          </a:p>
          <a:p>
            <a:pPr lvl="2" eaLnBrk="1" hangingPunct="1"/>
            <a:r>
              <a:rPr lang="en-US" dirty="0" smtClean="0">
                <a:solidFill>
                  <a:srgbClr val="E600FF"/>
                </a:solidFill>
              </a:rPr>
              <a:t>Known to be false = &gt;</a:t>
            </a:r>
          </a:p>
          <a:p>
            <a:pPr lvl="1" eaLnBrk="1" hangingPunct="1"/>
            <a:r>
              <a:rPr lang="en-US" b="1" i="1" dirty="0" smtClean="0">
                <a:solidFill>
                  <a:srgbClr val="E600FF"/>
                </a:solidFill>
              </a:rPr>
              <a:t>Observations impact large scales </a:t>
            </a:r>
            <a:r>
              <a:rPr lang="en-US" b="1" i="1" dirty="0">
                <a:solidFill>
                  <a:srgbClr val="E600FF"/>
                </a:solidFill>
              </a:rPr>
              <a:t>only </a:t>
            </a:r>
            <a:r>
              <a:rPr lang="en-US" b="1" i="1" dirty="0" smtClean="0">
                <a:solidFill>
                  <a:srgbClr val="E600FF"/>
                </a:solidFill>
              </a:rPr>
              <a:t>– fine scales defined by first guess</a:t>
            </a:r>
          </a:p>
          <a:p>
            <a:pPr marL="0" indent="0" eaLnBrk="1" hangingPunct="1">
              <a:buNone/>
            </a:pPr>
            <a:endParaRPr lang="en-US" b="1" cap="all" dirty="0" smtClean="0">
              <a:solidFill>
                <a:srgbClr val="0000FF"/>
              </a:solidFill>
            </a:endParaRPr>
          </a:p>
          <a:p>
            <a:pPr marL="0" indent="0" eaLnBrk="1" hangingPunct="1">
              <a:buNone/>
            </a:pPr>
            <a:r>
              <a:rPr lang="en-US" b="1" cap="all" dirty="0" smtClean="0">
                <a:solidFill>
                  <a:srgbClr val="0000FF"/>
                </a:solidFill>
              </a:rPr>
              <a:t>Sequential </a:t>
            </a:r>
            <a:r>
              <a:rPr lang="en-US" b="1" cap="all" dirty="0">
                <a:solidFill>
                  <a:srgbClr val="0000FF"/>
                </a:solidFill>
              </a:rPr>
              <a:t>/ ensemble-based methods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Potential advantage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Flow dependent </a:t>
            </a:r>
            <a:r>
              <a:rPr lang="en-US" dirty="0" err="1" smtClean="0">
                <a:solidFill>
                  <a:srgbClr val="000000"/>
                </a:solidFill>
              </a:rPr>
              <a:t>covariances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Main limitations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Size of ensemble</a:t>
            </a:r>
          </a:p>
          <a:p>
            <a:pPr lvl="2" eaLnBrk="1" hangingPunct="1"/>
            <a:r>
              <a:rPr lang="en-US" dirty="0" smtClean="0"/>
              <a:t>Known to be far too small</a:t>
            </a:r>
          </a:p>
          <a:p>
            <a:pPr lvl="3" eaLnBrk="1" hangingPunct="1"/>
            <a:r>
              <a:rPr lang="en-US" dirty="0" smtClean="0">
                <a:solidFill>
                  <a:srgbClr val="E600FF"/>
                </a:solidFill>
              </a:rPr>
              <a:t>Coarse scale covariance - only large scale information used from observations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Balance constraints not considered = &gt;</a:t>
            </a:r>
          </a:p>
          <a:p>
            <a:pPr lvl="2" eaLnBrk="1" hangingPunct="1"/>
            <a:r>
              <a:rPr lang="en-US" dirty="0" smtClean="0">
                <a:solidFill>
                  <a:srgbClr val="E600FF"/>
                </a:solidFill>
              </a:rPr>
              <a:t>Noise introduced</a:t>
            </a: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</a:pPr>
            <a:r>
              <a:rPr lang="en-US" b="1" cap="all" dirty="0" smtClean="0">
                <a:solidFill>
                  <a:srgbClr val="0000FF"/>
                </a:solidFill>
              </a:rPr>
              <a:t>Consensus</a:t>
            </a:r>
          </a:p>
          <a:p>
            <a:pPr eaLnBrk="1" hangingPunct="1"/>
            <a:r>
              <a:rPr lang="en-US" dirty="0" err="1" smtClean="0">
                <a:solidFill>
                  <a:srgbClr val="000000"/>
                </a:solidFill>
              </a:rPr>
              <a:t>Variational</a:t>
            </a:r>
            <a:r>
              <a:rPr lang="en-US" dirty="0" smtClean="0">
                <a:solidFill>
                  <a:srgbClr val="000000"/>
                </a:solidFill>
              </a:rPr>
              <a:t> approach preferred – 4DVar outperforms ENKF at ECMWF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Ensemble-based </a:t>
            </a:r>
            <a:r>
              <a:rPr lang="en-US" dirty="0" err="1" smtClean="0">
                <a:solidFill>
                  <a:srgbClr val="000000"/>
                </a:solidFill>
              </a:rPr>
              <a:t>covariances</a:t>
            </a:r>
            <a:r>
              <a:rPr lang="en-US" dirty="0" smtClean="0">
                <a:solidFill>
                  <a:srgbClr val="000000"/>
                </a:solidFill>
              </a:rPr>
              <a:t> considered (Hybrid approach)</a:t>
            </a:r>
          </a:p>
          <a:p>
            <a:pPr lvl="1" eaLnBrk="1" hangingPunct="1"/>
            <a:r>
              <a:rPr lang="en-US" b="1" dirty="0" smtClean="0">
                <a:solidFill>
                  <a:srgbClr val="E600FF"/>
                </a:solidFill>
              </a:rPr>
              <a:t>Limitation remains</a:t>
            </a:r>
          </a:p>
          <a:p>
            <a:pPr lvl="2" eaLnBrk="1" hangingPunct="1"/>
            <a:r>
              <a:rPr lang="en-US" dirty="0" smtClean="0">
                <a:solidFill>
                  <a:srgbClr val="E600FF"/>
                </a:solidFill>
              </a:rPr>
              <a:t>Observations impact only large scales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3068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History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Spectral Statistical Interpolation (SSI) developed in early 1990s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3D-Var </a:t>
            </a:r>
            <a:r>
              <a:rPr lang="en-US" dirty="0" smtClean="0">
                <a:solidFill>
                  <a:srgbClr val="E600FF"/>
                </a:solidFill>
              </a:rPr>
              <a:t>designed </a:t>
            </a:r>
            <a:r>
              <a:rPr lang="en-US" dirty="0">
                <a:solidFill>
                  <a:srgbClr val="E600FF"/>
                </a:solidFill>
              </a:rPr>
              <a:t>for </a:t>
            </a:r>
            <a:r>
              <a:rPr lang="en-US" dirty="0" smtClean="0">
                <a:solidFill>
                  <a:srgbClr val="E600FF"/>
                </a:solidFill>
              </a:rPr>
              <a:t>coarse scales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Transformed into GSI in 2000s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Performance lags behind centers w 4DVar (ECMWF, </a:t>
            </a:r>
            <a:r>
              <a:rPr lang="en-US" dirty="0" err="1" smtClean="0">
                <a:solidFill>
                  <a:srgbClr val="000000"/>
                </a:solidFill>
              </a:rPr>
              <a:t>UKMet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Limitation – </a:t>
            </a:r>
            <a:r>
              <a:rPr lang="en-US" dirty="0">
                <a:solidFill>
                  <a:srgbClr val="000000"/>
                </a:solidFill>
              </a:rPr>
              <a:t>Convective processes not initialized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Observations </a:t>
            </a:r>
            <a:r>
              <a:rPr lang="en-US" dirty="0">
                <a:solidFill>
                  <a:srgbClr val="000000"/>
                </a:solidFill>
              </a:rPr>
              <a:t>do not impact fine </a:t>
            </a:r>
            <a:r>
              <a:rPr lang="en-US" dirty="0" smtClean="0">
                <a:solidFill>
                  <a:srgbClr val="000000"/>
                </a:solidFill>
              </a:rPr>
              <a:t>scales </a:t>
            </a:r>
            <a:r>
              <a:rPr lang="en-US" dirty="0">
                <a:solidFill>
                  <a:srgbClr val="000000"/>
                </a:solidFill>
              </a:rPr>
              <a:t>due to choice of </a:t>
            </a:r>
            <a:r>
              <a:rPr lang="en-US" dirty="0" smtClean="0">
                <a:solidFill>
                  <a:srgbClr val="000000"/>
                </a:solidFill>
              </a:rPr>
              <a:t>covariance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Moist processes ignored in simplified balance constraints</a:t>
            </a: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Rapid Refresh (RR) approach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Modify GSI analysis to reflect convective heating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Reduce noise via digital filtering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Approach follows traditional LAPS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Prepare analysis, then run </a:t>
            </a:r>
            <a:r>
              <a:rPr lang="en-US" dirty="0" err="1" smtClean="0">
                <a:solidFill>
                  <a:srgbClr val="000000"/>
                </a:solidFill>
              </a:rPr>
              <a:t>hotstart</a:t>
            </a:r>
            <a:r>
              <a:rPr lang="en-US" dirty="0" smtClean="0">
                <a:solidFill>
                  <a:srgbClr val="000000"/>
                </a:solidFill>
              </a:rPr>
              <a:t> &amp; balance package</a:t>
            </a: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Current work – Hybrid DA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Uses GSI with covariance modified based on info from ENKF ensemble</a:t>
            </a:r>
          </a:p>
          <a:p>
            <a:pPr lvl="1"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0000"/>
                </a:solidFill>
                <a:cs typeface="+mj-cs"/>
              </a:rPr>
              <a:t>GRIDPOINT STATISTICAL INTERPOLATION (GSI)</a:t>
            </a:r>
            <a:endParaRPr lang="en-US" sz="28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1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0452" y="23996"/>
            <a:ext cx="9133548" cy="6556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NH 500 Height skill comparison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E3B472F-3CBD-4720-9B6B-290378A36A57}" type="slidenum">
              <a:rPr lang="en-US"/>
              <a:pPr/>
              <a:t>37</a:t>
            </a:fld>
            <a:endParaRPr lang="en-US"/>
          </a:p>
        </p:txBody>
      </p:sp>
      <p:pic>
        <p:nvPicPr>
          <p:cNvPr id="34819" name="Picture 4" descr="zrms_NH500mb_day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cordieoff_HGT_P1000_G2NHX_00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4" t="51068"/>
          <a:stretch/>
        </p:blipFill>
        <p:spPr bwMode="auto">
          <a:xfrm>
            <a:off x="4038600" y="1066800"/>
            <a:ext cx="4809745" cy="472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1210968">
            <a:off x="4146212" y="1171646"/>
            <a:ext cx="2166842" cy="1314307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7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82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LAPS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indent="0" eaLnBrk="1" hangingPunct="1">
              <a:buNone/>
              <a:defRPr/>
            </a:pPr>
            <a:r>
              <a:rPr lang="en-US" b="1" cap="all" dirty="0">
                <a:solidFill>
                  <a:srgbClr val="0000FF"/>
                </a:solidFill>
              </a:rPr>
              <a:t>State-of-the-art </a:t>
            </a:r>
            <a:r>
              <a:rPr lang="en-US" dirty="0" smtClean="0">
                <a:solidFill>
                  <a:srgbClr val="000000"/>
                </a:solidFill>
              </a:rPr>
              <a:t>at time of initial development (~1990)</a:t>
            </a:r>
          </a:p>
          <a:p>
            <a:pPr marL="0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b="1" cap="all" dirty="0">
                <a:solidFill>
                  <a:srgbClr val="0000FF"/>
                </a:solidFill>
              </a:rPr>
              <a:t>Main advantages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Multi-scale analysis via multiple </a:t>
            </a:r>
            <a:r>
              <a:rPr lang="en-US" dirty="0" smtClean="0">
                <a:solidFill>
                  <a:srgbClr val="000000"/>
                </a:solidFill>
              </a:rPr>
              <a:t>passes </a:t>
            </a:r>
            <a:r>
              <a:rPr lang="en-US" dirty="0">
                <a:solidFill>
                  <a:srgbClr val="000000"/>
                </a:solidFill>
              </a:rPr>
              <a:t>over observations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E600FF"/>
                </a:solidFill>
              </a:rPr>
              <a:t>Information from observations </a:t>
            </a:r>
            <a:r>
              <a:rPr lang="en-US" b="1" dirty="0" smtClean="0">
                <a:solidFill>
                  <a:srgbClr val="E600FF"/>
                </a:solidFill>
              </a:rPr>
              <a:t>extracted </a:t>
            </a:r>
            <a:r>
              <a:rPr lang="en-US" b="1" dirty="0">
                <a:solidFill>
                  <a:srgbClr val="E600FF"/>
                </a:solidFill>
              </a:rPr>
              <a:t>on all </a:t>
            </a:r>
            <a:r>
              <a:rPr lang="en-US" b="1" dirty="0" smtClean="0">
                <a:solidFill>
                  <a:srgbClr val="E600FF"/>
                </a:solidFill>
              </a:rPr>
              <a:t>scales</a:t>
            </a:r>
            <a:endParaRPr lang="en-US" b="1" dirty="0">
              <a:solidFill>
                <a:srgbClr val="E600FF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Initialization </a:t>
            </a:r>
            <a:r>
              <a:rPr lang="en-US" dirty="0">
                <a:solidFill>
                  <a:srgbClr val="000000"/>
                </a:solidFill>
              </a:rPr>
              <a:t>of moist processes – “</a:t>
            </a:r>
            <a:r>
              <a:rPr lang="en-US" b="1" dirty="0">
                <a:solidFill>
                  <a:srgbClr val="E600FF"/>
                </a:solidFill>
              </a:rPr>
              <a:t>Hots</a:t>
            </a:r>
            <a:r>
              <a:rPr lang="en-US" sz="2500" b="1" dirty="0">
                <a:solidFill>
                  <a:srgbClr val="E600FF"/>
                </a:solidFill>
              </a:rPr>
              <a:t>tart</a:t>
            </a:r>
            <a:r>
              <a:rPr lang="en-US" dirty="0">
                <a:solidFill>
                  <a:srgbClr val="000000"/>
                </a:solidFill>
              </a:rPr>
              <a:t>”</a:t>
            </a:r>
          </a:p>
          <a:p>
            <a:pPr marL="0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b="1" cap="all" dirty="0">
                <a:solidFill>
                  <a:srgbClr val="0000FF"/>
                </a:solidFill>
              </a:rPr>
              <a:t>Disadvantages</a:t>
            </a:r>
          </a:p>
          <a:p>
            <a:pPr eaLnBrk="1" hangingPunct="1">
              <a:defRPr/>
            </a:pPr>
            <a:r>
              <a:rPr lang="en-US" dirty="0" err="1">
                <a:solidFill>
                  <a:srgbClr val="000000"/>
                </a:solidFill>
              </a:rPr>
              <a:t>Univariate</a:t>
            </a:r>
            <a:r>
              <a:rPr lang="en-US" dirty="0">
                <a:solidFill>
                  <a:srgbClr val="000000"/>
                </a:solidFill>
              </a:rPr>
              <a:t> approach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Cross variable </a:t>
            </a:r>
            <a:r>
              <a:rPr lang="en-US" dirty="0" err="1">
                <a:solidFill>
                  <a:srgbClr val="000000"/>
                </a:solidFill>
              </a:rPr>
              <a:t>covariances</a:t>
            </a:r>
            <a:r>
              <a:rPr lang="en-US" dirty="0">
                <a:solidFill>
                  <a:srgbClr val="000000"/>
                </a:solidFill>
              </a:rPr>
              <a:t> not considered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Not fully </a:t>
            </a:r>
            <a:r>
              <a:rPr lang="en-US" dirty="0" err="1" smtClean="0">
                <a:solidFill>
                  <a:srgbClr val="000000"/>
                </a:solidFill>
              </a:rPr>
              <a:t>variational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Some steps done sequentially 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Vertical coordinate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Isobaric analysis results in high frequency noise in </a:t>
            </a:r>
            <a:r>
              <a:rPr lang="en-US" dirty="0" err="1">
                <a:solidFill>
                  <a:srgbClr val="000000"/>
                </a:solidFill>
              </a:rPr>
              <a:t>hotstart</a:t>
            </a:r>
            <a:r>
              <a:rPr lang="en-US" dirty="0">
                <a:solidFill>
                  <a:srgbClr val="000000"/>
                </a:solidFill>
              </a:rPr>
              <a:t> and balances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Lack of proper balances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Application of balance constraint on analysis </a:t>
            </a:r>
            <a:r>
              <a:rPr lang="en-US" dirty="0" smtClean="0">
                <a:solidFill>
                  <a:srgbClr val="000000"/>
                </a:solidFill>
              </a:rPr>
              <a:t>may remove information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More constraints are needed for remotely sensed data</a:t>
            </a:r>
          </a:p>
          <a:p>
            <a:pPr marL="0" indent="0" eaLnBrk="1" hangingPunct="1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en-US" dirty="0" smtClean="0">
                <a:solidFill>
                  <a:srgbClr val="000000"/>
                </a:solidFill>
              </a:rPr>
              <a:t>Time to consider modernization to a full variational analysis =&gt;</a:t>
            </a:r>
          </a:p>
          <a:p>
            <a:pPr marL="0" indent="0" algn="ctr" eaLnBrk="1" hangingPunct="1">
              <a:buNone/>
              <a:defRPr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E600FF"/>
                </a:solidFill>
              </a:rPr>
              <a:t>Space-Time </a:t>
            </a:r>
            <a:r>
              <a:rPr lang="en-US" dirty="0" err="1" smtClean="0">
                <a:solidFill>
                  <a:srgbClr val="E600FF"/>
                </a:solidFill>
              </a:rPr>
              <a:t>Multiscale</a:t>
            </a:r>
            <a:r>
              <a:rPr lang="en-US" dirty="0" smtClean="0">
                <a:solidFill>
                  <a:srgbClr val="E600FF"/>
                </a:solidFill>
              </a:rPr>
              <a:t> Analysis System </a:t>
            </a:r>
            <a:r>
              <a:rPr lang="en-US" dirty="0" smtClean="0">
                <a:solidFill>
                  <a:srgbClr val="000000"/>
                </a:solidFill>
              </a:rPr>
              <a:t>(STMAS)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10074"/>
            <a:ext cx="9144000" cy="751926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STMAS – COMBINING BENEFITS OF LAPS &amp; MODERN DA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rgbClr val="0000FF"/>
                </a:solidFill>
              </a:rPr>
              <a:t>A multigrid technique 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800" dirty="0" smtClean="0"/>
              <a:t> Build on strengths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err="1" smtClean="0"/>
              <a:t>Multigrid</a:t>
            </a:r>
            <a:r>
              <a:rPr lang="en-US" sz="2000" dirty="0" smtClean="0"/>
              <a:t>, following </a:t>
            </a:r>
            <a:r>
              <a:rPr lang="en-US" sz="2000" dirty="0" err="1" smtClean="0"/>
              <a:t>multiscale</a:t>
            </a:r>
            <a:r>
              <a:rPr lang="en-US" sz="2000" dirty="0" smtClean="0"/>
              <a:t> approach in LAPS</a:t>
            </a:r>
          </a:p>
          <a:p>
            <a:pPr marL="1257300" lvl="2" indent="-457200">
              <a:buFont typeface="Courier New" pitchFamily="49" charset="0"/>
              <a:buChar char="o"/>
            </a:pPr>
            <a:r>
              <a:rPr lang="en-US" sz="1600" dirty="0" smtClean="0"/>
              <a:t>Extract information from observations on multiple scales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Hot-start from LAPS</a:t>
            </a:r>
          </a:p>
          <a:p>
            <a:pPr marL="1257300" lvl="2" indent="-457200">
              <a:buFont typeface="Courier New" pitchFamily="49" charset="0"/>
              <a:buChar char="o"/>
            </a:pPr>
            <a:r>
              <a:rPr lang="en-US" sz="1600" dirty="0" smtClean="0"/>
              <a:t>Initialize fine scale moist processes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err="1" smtClean="0"/>
              <a:t>Variational</a:t>
            </a:r>
            <a:r>
              <a:rPr lang="en-US" sz="2000" dirty="0" smtClean="0"/>
              <a:t> solver (3-4DVAR approach)</a:t>
            </a:r>
          </a:p>
          <a:p>
            <a:pPr marL="1257300" lvl="2" indent="-457200">
              <a:buFont typeface="Courier New" pitchFamily="49" charset="0"/>
              <a:buChar char="o"/>
            </a:pPr>
            <a:r>
              <a:rPr lang="en-US" sz="1600" dirty="0" smtClean="0"/>
              <a:t>Reduced noise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Ensemble-based covariance</a:t>
            </a:r>
          </a:p>
          <a:p>
            <a:pPr marL="1257300" lvl="2" indent="-457200">
              <a:buFont typeface="Courier New" pitchFamily="49" charset="0"/>
              <a:buChar char="o"/>
            </a:pPr>
            <a:r>
              <a:rPr lang="en-US" sz="1600" dirty="0" smtClean="0"/>
              <a:t>Flow dependent information on some scales</a:t>
            </a:r>
          </a:p>
          <a:p>
            <a:pPr marL="1257300" lvl="2" indent="-457200">
              <a:buFont typeface="Courier New" pitchFamily="49" charset="0"/>
              <a:buChar char="o"/>
            </a:pPr>
            <a:endParaRPr lang="en-US" sz="1600" dirty="0" smtClean="0"/>
          </a:p>
          <a:p>
            <a:pPr marL="0" indent="0">
              <a:buFont typeface="Arial" pitchFamily="34" charset="0"/>
              <a:buChar char="•"/>
            </a:pPr>
            <a:r>
              <a:rPr lang="en-US" sz="2800" dirty="0" smtClean="0"/>
              <a:t> Reduce limitations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Balance (both LAPS, 3DVAR and ensemble filters)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Covariance (LAPS, 3DVAR and 4DVAR)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Efficiency (3DVAR and 4DVAR)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All data sources in a unified balance analysis (LAPS)</a:t>
            </a:r>
            <a:endParaRPr lang="en-US" sz="2000" dirty="0"/>
          </a:p>
        </p:txBody>
      </p:sp>
      <p:sp>
        <p:nvSpPr>
          <p:cNvPr id="3993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C3F7F0-39A4-48A5-AB95-4F957FB5788B}" type="slidenum">
              <a:rPr lang="en-US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51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 – NEED FOR IMPROVED DA CAPABILITIES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cs typeface="ＭＳ Ｐゴシック" charset="0"/>
              </a:rPr>
              <a:t>Current operational DA systems </a:t>
            </a:r>
            <a:r>
              <a:rPr lang="en-US" sz="2400" b="1" dirty="0" smtClean="0">
                <a:solidFill>
                  <a:srgbClr val="0000FF"/>
                </a:solidFill>
                <a:cs typeface="ＭＳ Ｐゴシック" charset="0"/>
              </a:rPr>
              <a:t>can’t </a:t>
            </a:r>
            <a:r>
              <a:rPr lang="en-US" sz="2400" b="1" dirty="0">
                <a:solidFill>
                  <a:srgbClr val="0000FF"/>
                </a:solidFill>
                <a:cs typeface="ＭＳ Ｐゴシック" charset="0"/>
              </a:rPr>
              <a:t>meet societal </a:t>
            </a:r>
            <a:r>
              <a:rPr lang="en-US" sz="2400" b="1" dirty="0" smtClean="0">
                <a:solidFill>
                  <a:srgbClr val="0000FF"/>
                </a:solidFill>
                <a:cs typeface="ＭＳ Ｐゴシック" charset="0"/>
              </a:rPr>
              <a:t>needs</a:t>
            </a:r>
            <a:endParaRPr lang="en-US" sz="2400" b="1" dirty="0">
              <a:solidFill>
                <a:srgbClr val="0000FF"/>
              </a:solidFill>
              <a:cs typeface="ＭＳ Ｐゴシック" charset="0"/>
            </a:endParaRPr>
          </a:p>
          <a:p>
            <a:pPr lvl="1" fontAlgn="base"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Particular gap in </a:t>
            </a:r>
            <a:r>
              <a:rPr lang="en-US" sz="2000" dirty="0">
                <a:solidFill>
                  <a:srgbClr val="000000"/>
                </a:solidFill>
              </a:rPr>
              <a:t>Warn-On-</a:t>
            </a:r>
            <a:r>
              <a:rPr lang="en-US" sz="2000" dirty="0" smtClean="0">
                <a:solidFill>
                  <a:srgbClr val="000000"/>
                </a:solidFill>
              </a:rPr>
              <a:t>Forecasting </a:t>
            </a:r>
            <a:r>
              <a:rPr lang="en-US" sz="2000" dirty="0">
                <a:solidFill>
                  <a:srgbClr val="000000"/>
                </a:solidFill>
              </a:rPr>
              <a:t>and convective </a:t>
            </a:r>
            <a:r>
              <a:rPr lang="en-US" sz="2000" dirty="0" smtClean="0">
                <a:solidFill>
                  <a:srgbClr val="000000"/>
                </a:solidFill>
              </a:rPr>
              <a:t>initiation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NWS Roadmap specifies need for high quality local DA/NWP tools</a:t>
            </a:r>
          </a:p>
          <a:p>
            <a:pPr lvl="2" eaLnBrk="1" hangingPunct="1">
              <a:buFont typeface="Lucida Grande"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Local (WFO) control of configuration, QC, </a:t>
            </a:r>
            <a:r>
              <a:rPr lang="en-US" dirty="0" err="1">
                <a:solidFill>
                  <a:srgbClr val="000000"/>
                </a:solidFill>
              </a:rPr>
              <a:t>etc</a:t>
            </a:r>
            <a:endParaRPr lang="en-US" dirty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cs typeface="ＭＳ Ｐゴシック" charset="0"/>
              </a:rPr>
              <a:t>GSD Strategic Plan: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“</a:t>
            </a:r>
            <a:r>
              <a:rPr lang="en-US" altLang="ja-JP" sz="2000" dirty="0">
                <a:solidFill>
                  <a:srgbClr val="E600FF"/>
                </a:solidFill>
              </a:rPr>
              <a:t>Develop and improve local</a:t>
            </a:r>
            <a:r>
              <a:rPr lang="en-US" altLang="ja-JP" sz="2000" dirty="0">
                <a:solidFill>
                  <a:srgbClr val="000000"/>
                </a:solidFill>
              </a:rPr>
              <a:t>-to global </a:t>
            </a:r>
            <a:r>
              <a:rPr lang="en-US" altLang="ja-JP" sz="2000" dirty="0" smtClean="0">
                <a:solidFill>
                  <a:srgbClr val="000000"/>
                </a:solidFill>
              </a:rPr>
              <a:t>weather, </a:t>
            </a:r>
            <a:r>
              <a:rPr lang="en-US" altLang="ja-JP" sz="2000" dirty="0">
                <a:solidFill>
                  <a:srgbClr val="000000"/>
                </a:solidFill>
              </a:rPr>
              <a:t>air quality, and intra-seasonal climate </a:t>
            </a:r>
            <a:r>
              <a:rPr lang="en-US" altLang="ja-JP" sz="2000" dirty="0">
                <a:solidFill>
                  <a:srgbClr val="E600FF"/>
                </a:solidFill>
              </a:rPr>
              <a:t>data </a:t>
            </a:r>
            <a:r>
              <a:rPr lang="en-US" altLang="ja-JP" dirty="0">
                <a:solidFill>
                  <a:srgbClr val="E600FF"/>
                </a:solidFill>
              </a:rPr>
              <a:t>assimilation</a:t>
            </a:r>
            <a:r>
              <a:rPr lang="en-US" altLang="ja-JP" sz="2000" dirty="0">
                <a:solidFill>
                  <a:srgbClr val="E600FF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and prediction models</a:t>
            </a:r>
            <a:r>
              <a:rPr lang="en-US" altLang="en-US" sz="2000" dirty="0" smtClean="0">
                <a:solidFill>
                  <a:srgbClr val="000000"/>
                </a:solidFill>
              </a:rPr>
              <a:t>”</a:t>
            </a:r>
          </a:p>
          <a:p>
            <a:pPr marL="0" indent="0" fontAlgn="base">
              <a:spcAft>
                <a:spcPct val="0"/>
              </a:spcAft>
              <a:buNone/>
            </a:pPr>
            <a:endParaRPr lang="en-US" sz="2400" b="1" dirty="0">
              <a:solidFill>
                <a:srgbClr val="0000FF"/>
              </a:solidFill>
              <a:cs typeface="ＭＳ Ｐゴシック" charset="0"/>
            </a:endParaRPr>
          </a:p>
          <a:p>
            <a:pPr fontAlgn="base"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cs typeface="ＭＳ Ｐゴシック" charset="0"/>
              </a:rPr>
              <a:t>FAB’s role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Focus on local scales, fine special / temporal </a:t>
            </a:r>
            <a:r>
              <a:rPr lang="en-US" dirty="0" smtClean="0">
                <a:solidFill>
                  <a:srgbClr val="000000"/>
                </a:solidFill>
              </a:rPr>
              <a:t>resolution</a:t>
            </a:r>
            <a:endParaRPr lang="en-US" dirty="0">
              <a:solidFill>
                <a:srgbClr val="000000"/>
              </a:solidFill>
            </a:endParaRPr>
          </a:p>
          <a:p>
            <a:pPr lvl="2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Develop new methods to meet service needs</a:t>
            </a:r>
          </a:p>
          <a:p>
            <a:pPr lvl="3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Improve operational LAPS system</a:t>
            </a:r>
          </a:p>
          <a:p>
            <a:pPr lvl="2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Test &amp; transition new techniques to other scales </a:t>
            </a:r>
          </a:p>
          <a:p>
            <a:pPr lvl="3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As </a:t>
            </a:r>
            <a:r>
              <a:rPr lang="en-US" dirty="0" smtClean="0">
                <a:solidFill>
                  <a:srgbClr val="000000"/>
                </a:solidFill>
              </a:rPr>
              <a:t>resolution of regional </a:t>
            </a:r>
            <a:r>
              <a:rPr lang="en-US" dirty="0">
                <a:solidFill>
                  <a:srgbClr val="000000"/>
                </a:solidFill>
              </a:rPr>
              <a:t>/ global </a:t>
            </a:r>
            <a:r>
              <a:rPr lang="en-US" dirty="0" smtClean="0">
                <a:solidFill>
                  <a:srgbClr val="000000"/>
                </a:solidFill>
              </a:rPr>
              <a:t>models increases with increasing </a:t>
            </a:r>
            <a:r>
              <a:rPr lang="en-US" dirty="0" err="1" smtClean="0">
                <a:solidFill>
                  <a:srgbClr val="000000"/>
                </a:solidFill>
              </a:rPr>
              <a:t>cpu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74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CF1137D-1483-40DE-9559-CD6F14C1D614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0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753EC6-4C97-4415-8D27-1C77FFB0C6A7}" type="slidenum">
              <a:rPr lang="en-US"/>
              <a:pPr/>
              <a:t>40</a:t>
            </a:fld>
            <a:endParaRPr lang="en-US"/>
          </a:p>
        </p:txBody>
      </p:sp>
      <p:sp>
        <p:nvSpPr>
          <p:cNvPr id="40961" name="Tit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b="1" cap="all" dirty="0" err="1" smtClean="0">
                <a:solidFill>
                  <a:srgbClr val="FF0000"/>
                </a:solidFill>
                <a:ea typeface="ヒラギノ角ゴ Pro W3" charset="-128"/>
              </a:rPr>
              <a:t>Multigrid</a:t>
            </a:r>
            <a:r>
              <a:rPr lang="en-US" sz="3600" b="1" cap="all" dirty="0" smtClean="0">
                <a:solidFill>
                  <a:srgbClr val="FF0000"/>
                </a:solidFill>
                <a:ea typeface="ヒラギノ角ゴ Pro W3" charset="-128"/>
              </a:rPr>
              <a:t> Approach </a:t>
            </a:r>
            <a:endParaRPr lang="en-US" sz="3600" cap="all" dirty="0" smtClean="0">
              <a:solidFill>
                <a:srgbClr val="FF0000"/>
              </a:solidFill>
              <a:ea typeface="ヒラギノ角ゴ Pro W3" charset="-128"/>
            </a:endParaRPr>
          </a:p>
        </p:txBody>
      </p:sp>
      <p:grpSp>
        <p:nvGrpSpPr>
          <p:cNvPr id="40962" name="Group 101"/>
          <p:cNvGrpSpPr>
            <a:grpSpLocks/>
          </p:cNvGrpSpPr>
          <p:nvPr/>
        </p:nvGrpSpPr>
        <p:grpSpPr bwMode="auto">
          <a:xfrm>
            <a:off x="914400" y="1295400"/>
            <a:ext cx="7783513" cy="5229225"/>
            <a:chOff x="914392" y="1295394"/>
            <a:chExt cx="7784028" cy="5230190"/>
          </a:xfrm>
        </p:grpSpPr>
        <p:grpSp>
          <p:nvGrpSpPr>
            <p:cNvPr id="40966" name="Group 65"/>
            <p:cNvGrpSpPr>
              <a:grpSpLocks/>
            </p:cNvGrpSpPr>
            <p:nvPr/>
          </p:nvGrpSpPr>
          <p:grpSpPr bwMode="auto">
            <a:xfrm>
              <a:off x="914400" y="1981200"/>
              <a:ext cx="1829594" cy="1754188"/>
              <a:chOff x="914400" y="2209800"/>
              <a:chExt cx="1829594" cy="1525588"/>
            </a:xfrm>
          </p:grpSpPr>
          <p:cxnSp>
            <p:nvCxnSpPr>
              <p:cNvPr id="8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914392" y="2209905"/>
                <a:ext cx="1827334" cy="13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914392" y="2972150"/>
                <a:ext cx="1827334" cy="13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914392" y="3734394"/>
                <a:ext cx="1827334" cy="13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Straight Connector 11"/>
              <p:cNvCxnSpPr>
                <a:cxnSpLocks noChangeShapeType="1"/>
              </p:cNvCxnSpPr>
              <p:nvPr/>
            </p:nvCxnSpPr>
            <p:spPr bwMode="auto">
              <a:xfrm rot="5400000">
                <a:off x="152942" y="2971355"/>
                <a:ext cx="1524489" cy="15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Connector 12"/>
              <p:cNvCxnSpPr>
                <a:cxnSpLocks noChangeShapeType="1"/>
              </p:cNvCxnSpPr>
              <p:nvPr/>
            </p:nvCxnSpPr>
            <p:spPr bwMode="auto">
              <a:xfrm rot="5400000">
                <a:off x="1067402" y="2971355"/>
                <a:ext cx="1524489" cy="15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Connector 13"/>
              <p:cNvCxnSpPr>
                <a:cxnSpLocks noChangeShapeType="1"/>
              </p:cNvCxnSpPr>
              <p:nvPr/>
            </p:nvCxnSpPr>
            <p:spPr bwMode="auto">
              <a:xfrm rot="5400000">
                <a:off x="1982553" y="2972046"/>
                <a:ext cx="1523107" cy="15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0967" name="Group 42"/>
            <p:cNvGrpSpPr>
              <a:grpSpLocks/>
            </p:cNvGrpSpPr>
            <p:nvPr/>
          </p:nvGrpSpPr>
          <p:grpSpPr bwMode="auto">
            <a:xfrm>
              <a:off x="3048000" y="1981200"/>
              <a:ext cx="1829594" cy="1754188"/>
              <a:chOff x="914400" y="2209800"/>
              <a:chExt cx="1829594" cy="1525588"/>
            </a:xfrm>
          </p:grpSpPr>
          <p:cxnSp>
            <p:nvCxnSpPr>
              <p:cNvPr id="44" name="Straight Connector 43"/>
              <p:cNvCxnSpPr>
                <a:cxnSpLocks noChangeShapeType="1"/>
              </p:cNvCxnSpPr>
              <p:nvPr/>
            </p:nvCxnSpPr>
            <p:spPr bwMode="auto">
              <a:xfrm>
                <a:off x="914533" y="2209905"/>
                <a:ext cx="1828921" cy="13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Straight Connector 44"/>
              <p:cNvCxnSpPr>
                <a:cxnSpLocks noChangeShapeType="1"/>
              </p:cNvCxnSpPr>
              <p:nvPr/>
            </p:nvCxnSpPr>
            <p:spPr bwMode="auto">
              <a:xfrm>
                <a:off x="914533" y="2972150"/>
                <a:ext cx="1828921" cy="13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Straight Connector 45"/>
              <p:cNvCxnSpPr>
                <a:cxnSpLocks noChangeShapeType="1"/>
              </p:cNvCxnSpPr>
              <p:nvPr/>
            </p:nvCxnSpPr>
            <p:spPr bwMode="auto">
              <a:xfrm>
                <a:off x="914533" y="3734394"/>
                <a:ext cx="1828921" cy="13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Straight Connector 46"/>
              <p:cNvCxnSpPr>
                <a:cxnSpLocks noChangeShapeType="1"/>
              </p:cNvCxnSpPr>
              <p:nvPr/>
            </p:nvCxnSpPr>
            <p:spPr bwMode="auto">
              <a:xfrm rot="5400000">
                <a:off x="153083" y="2971355"/>
                <a:ext cx="1524489" cy="15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Connector 47"/>
              <p:cNvCxnSpPr>
                <a:cxnSpLocks noChangeShapeType="1"/>
              </p:cNvCxnSpPr>
              <p:nvPr/>
            </p:nvCxnSpPr>
            <p:spPr bwMode="auto">
              <a:xfrm rot="5400000">
                <a:off x="1067543" y="2971355"/>
                <a:ext cx="1524489" cy="15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Straight Connector 48"/>
              <p:cNvCxnSpPr>
                <a:cxnSpLocks noChangeShapeType="1"/>
              </p:cNvCxnSpPr>
              <p:nvPr/>
            </p:nvCxnSpPr>
            <p:spPr bwMode="auto">
              <a:xfrm rot="5400000">
                <a:off x="1981107" y="2972046"/>
                <a:ext cx="1523107" cy="158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1" name="Straight Connector 50"/>
            <p:cNvCxnSpPr>
              <a:cxnSpLocks noChangeShapeType="1"/>
            </p:cNvCxnSpPr>
            <p:nvPr/>
          </p:nvCxnSpPr>
          <p:spPr bwMode="auto">
            <a:xfrm>
              <a:off x="6248745" y="1981321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51"/>
            <p:cNvCxnSpPr>
              <a:cxnSpLocks noChangeShapeType="1"/>
            </p:cNvCxnSpPr>
            <p:nvPr/>
          </p:nvCxnSpPr>
          <p:spPr bwMode="auto">
            <a:xfrm>
              <a:off x="6248745" y="2857782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52"/>
            <p:cNvCxnSpPr>
              <a:cxnSpLocks noChangeShapeType="1"/>
            </p:cNvCxnSpPr>
            <p:nvPr/>
          </p:nvCxnSpPr>
          <p:spPr bwMode="auto">
            <a:xfrm>
              <a:off x="6248745" y="3734244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Connector 53"/>
            <p:cNvCxnSpPr>
              <a:cxnSpLocks noChangeShapeType="1"/>
            </p:cNvCxnSpPr>
            <p:nvPr/>
          </p:nvCxnSpPr>
          <p:spPr bwMode="auto">
            <a:xfrm rot="5400000">
              <a:off x="5373077" y="2856988"/>
              <a:ext cx="1752923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Connector 54"/>
            <p:cNvCxnSpPr>
              <a:cxnSpLocks noChangeShapeType="1"/>
            </p:cNvCxnSpPr>
            <p:nvPr/>
          </p:nvCxnSpPr>
          <p:spPr bwMode="auto">
            <a:xfrm rot="5400000">
              <a:off x="6287538" y="2856988"/>
              <a:ext cx="1752923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Connector 55"/>
            <p:cNvCxnSpPr>
              <a:cxnSpLocks noChangeShapeType="1"/>
            </p:cNvCxnSpPr>
            <p:nvPr/>
          </p:nvCxnSpPr>
          <p:spPr bwMode="auto">
            <a:xfrm rot="5400000">
              <a:off x="7201205" y="2857782"/>
              <a:ext cx="1751335" cy="15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Straight Connector 56"/>
            <p:cNvCxnSpPr>
              <a:cxnSpLocks noChangeShapeType="1"/>
            </p:cNvCxnSpPr>
            <p:nvPr/>
          </p:nvCxnSpPr>
          <p:spPr bwMode="auto">
            <a:xfrm rot="5400000">
              <a:off x="2628109" y="2856988"/>
              <a:ext cx="1752923" cy="15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57"/>
            <p:cNvCxnSpPr>
              <a:cxnSpLocks noChangeShapeType="1"/>
            </p:cNvCxnSpPr>
            <p:nvPr/>
          </p:nvCxnSpPr>
          <p:spPr bwMode="auto">
            <a:xfrm rot="5400000">
              <a:off x="3542569" y="2856988"/>
              <a:ext cx="1752923" cy="15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Straight Connector 58"/>
            <p:cNvCxnSpPr>
              <a:cxnSpLocks noChangeShapeType="1"/>
            </p:cNvCxnSpPr>
            <p:nvPr/>
          </p:nvCxnSpPr>
          <p:spPr bwMode="auto">
            <a:xfrm>
              <a:off x="3048133" y="2438605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Straight Connector 59"/>
            <p:cNvCxnSpPr>
              <a:cxnSpLocks noChangeShapeType="1"/>
            </p:cNvCxnSpPr>
            <p:nvPr/>
          </p:nvCxnSpPr>
          <p:spPr bwMode="auto">
            <a:xfrm>
              <a:off x="3048133" y="3276960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Straight Connector 60"/>
            <p:cNvCxnSpPr>
              <a:cxnSpLocks noChangeShapeType="1"/>
            </p:cNvCxnSpPr>
            <p:nvPr/>
          </p:nvCxnSpPr>
          <p:spPr bwMode="auto">
            <a:xfrm>
              <a:off x="6248745" y="3048317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61"/>
            <p:cNvCxnSpPr>
              <a:cxnSpLocks noChangeShapeType="1"/>
            </p:cNvCxnSpPr>
            <p:nvPr/>
          </p:nvCxnSpPr>
          <p:spPr bwMode="auto">
            <a:xfrm>
              <a:off x="6248745" y="2209963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62"/>
            <p:cNvCxnSpPr>
              <a:cxnSpLocks noChangeShapeType="1"/>
            </p:cNvCxnSpPr>
            <p:nvPr/>
          </p:nvCxnSpPr>
          <p:spPr bwMode="auto">
            <a:xfrm>
              <a:off x="6248745" y="2438605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63"/>
            <p:cNvCxnSpPr>
              <a:cxnSpLocks noChangeShapeType="1"/>
            </p:cNvCxnSpPr>
            <p:nvPr/>
          </p:nvCxnSpPr>
          <p:spPr bwMode="auto">
            <a:xfrm>
              <a:off x="6248745" y="3276960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Connector 70"/>
            <p:cNvCxnSpPr>
              <a:cxnSpLocks noChangeShapeType="1"/>
            </p:cNvCxnSpPr>
            <p:nvPr/>
          </p:nvCxnSpPr>
          <p:spPr bwMode="auto">
            <a:xfrm>
              <a:off x="6248745" y="2667247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Straight Connector 71"/>
            <p:cNvCxnSpPr>
              <a:cxnSpLocks noChangeShapeType="1"/>
            </p:cNvCxnSpPr>
            <p:nvPr/>
          </p:nvCxnSpPr>
          <p:spPr bwMode="auto">
            <a:xfrm>
              <a:off x="6248745" y="3505602"/>
              <a:ext cx="1828921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Straight Connector 72"/>
            <p:cNvCxnSpPr>
              <a:cxnSpLocks noChangeShapeType="1"/>
            </p:cNvCxnSpPr>
            <p:nvPr/>
          </p:nvCxnSpPr>
          <p:spPr bwMode="auto">
            <a:xfrm rot="5400000">
              <a:off x="5601692" y="2856988"/>
              <a:ext cx="1752923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rot="5400000">
              <a:off x="5830308" y="2856988"/>
              <a:ext cx="1752923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Connector 74"/>
            <p:cNvCxnSpPr>
              <a:cxnSpLocks noChangeShapeType="1"/>
            </p:cNvCxnSpPr>
            <p:nvPr/>
          </p:nvCxnSpPr>
          <p:spPr bwMode="auto">
            <a:xfrm rot="5400000">
              <a:off x="6516153" y="2856988"/>
              <a:ext cx="1752923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Connector 75"/>
            <p:cNvCxnSpPr>
              <a:cxnSpLocks noChangeShapeType="1"/>
            </p:cNvCxnSpPr>
            <p:nvPr/>
          </p:nvCxnSpPr>
          <p:spPr bwMode="auto">
            <a:xfrm rot="5400000">
              <a:off x="6973383" y="2856988"/>
              <a:ext cx="1752923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Straight Connector 76"/>
            <p:cNvCxnSpPr>
              <a:cxnSpLocks noChangeShapeType="1"/>
            </p:cNvCxnSpPr>
            <p:nvPr/>
          </p:nvCxnSpPr>
          <p:spPr bwMode="auto">
            <a:xfrm rot="5400000">
              <a:off x="6744768" y="2856988"/>
              <a:ext cx="1752923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77"/>
            <p:cNvCxnSpPr>
              <a:cxnSpLocks noChangeShapeType="1"/>
            </p:cNvCxnSpPr>
            <p:nvPr/>
          </p:nvCxnSpPr>
          <p:spPr bwMode="auto">
            <a:xfrm rot="5400000">
              <a:off x="6058923" y="2856988"/>
              <a:ext cx="1752923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 flipV="1">
              <a:off x="5791515" y="2819675"/>
              <a:ext cx="152410" cy="152428"/>
            </a:xfrm>
            <a:prstGeom prst="ellipse">
              <a:avLst/>
            </a:prstGeom>
            <a:solidFill>
              <a:srgbClr val="C0504D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 flipV="1">
              <a:off x="5486695" y="2819675"/>
              <a:ext cx="152410" cy="152428"/>
            </a:xfrm>
            <a:prstGeom prst="ellipse">
              <a:avLst/>
            </a:prstGeom>
            <a:solidFill>
              <a:srgbClr val="C0504D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 flipV="1">
              <a:off x="5181874" y="2819675"/>
              <a:ext cx="152410" cy="152428"/>
            </a:xfrm>
            <a:prstGeom prst="ellipse">
              <a:avLst/>
            </a:prstGeom>
            <a:solidFill>
              <a:srgbClr val="C0504D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86" name="Straight Arrow Connector 85"/>
            <p:cNvCxnSpPr>
              <a:cxnSpLocks noChangeShapeType="1"/>
            </p:cNvCxnSpPr>
            <p:nvPr/>
          </p:nvCxnSpPr>
          <p:spPr bwMode="auto">
            <a:xfrm>
              <a:off x="914392" y="4343956"/>
              <a:ext cx="7163274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94" name="TextBox 86"/>
            <p:cNvSpPr txBox="1">
              <a:spLocks noChangeArrowheads="1"/>
            </p:cNvSpPr>
            <p:nvPr/>
          </p:nvSpPr>
          <p:spPr bwMode="auto">
            <a:xfrm>
              <a:off x="1131052" y="3882206"/>
              <a:ext cx="6717998" cy="46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Solve a sequence of 3-4DVARs with proper balances</a:t>
              </a:r>
            </a:p>
          </p:txBody>
        </p:sp>
        <p:cxnSp>
          <p:nvCxnSpPr>
            <p:cNvPr id="89" name="Straight Arrow Connector 88"/>
            <p:cNvCxnSpPr>
              <a:cxnSpLocks noChangeShapeType="1"/>
            </p:cNvCxnSpPr>
            <p:nvPr/>
          </p:nvCxnSpPr>
          <p:spPr bwMode="auto">
            <a:xfrm>
              <a:off x="914392" y="4877455"/>
              <a:ext cx="5334353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96" name="TextBox 89"/>
            <p:cNvSpPr txBox="1">
              <a:spLocks noChangeArrowheads="1"/>
            </p:cNvSpPr>
            <p:nvPr/>
          </p:nvSpPr>
          <p:spPr bwMode="auto">
            <a:xfrm>
              <a:off x="1066802" y="4420171"/>
              <a:ext cx="5946402" cy="400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Variational analysis simulating LAPS objective analysis</a:t>
              </a:r>
            </a:p>
          </p:txBody>
        </p:sp>
        <p:cxnSp>
          <p:nvCxnSpPr>
            <p:cNvPr id="92" name="Straight Arrow Connector 91"/>
            <p:cNvCxnSpPr>
              <a:cxnSpLocks noChangeShapeType="1"/>
            </p:cNvCxnSpPr>
            <p:nvPr/>
          </p:nvCxnSpPr>
          <p:spPr bwMode="auto">
            <a:xfrm>
              <a:off x="6172540" y="5639596"/>
              <a:ext cx="1905126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98" name="TextBox 92"/>
            <p:cNvSpPr txBox="1">
              <a:spLocks noChangeArrowheads="1"/>
            </p:cNvSpPr>
            <p:nvPr/>
          </p:nvSpPr>
          <p:spPr bwMode="auto">
            <a:xfrm>
              <a:off x="6172200" y="5054024"/>
              <a:ext cx="2118998" cy="58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Standard 3-4DVAR</a:t>
              </a:r>
            </a:p>
            <a:p>
              <a:r>
                <a:rPr lang="en-US" sz="1600">
                  <a:solidFill>
                    <a:srgbClr val="000000"/>
                  </a:solidFill>
                </a:rPr>
                <a:t>With a band covariance</a:t>
              </a:r>
            </a:p>
          </p:txBody>
        </p:sp>
        <p:sp>
          <p:nvSpPr>
            <p:cNvPr id="40999" name="TextBox 94"/>
            <p:cNvSpPr txBox="1">
              <a:spLocks noChangeArrowheads="1"/>
            </p:cNvSpPr>
            <p:nvPr/>
          </p:nvSpPr>
          <p:spPr bwMode="auto">
            <a:xfrm>
              <a:off x="6248400" y="5694551"/>
              <a:ext cx="2450020" cy="831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Possible ensemble</a:t>
              </a:r>
            </a:p>
            <a:p>
              <a:r>
                <a:rPr lang="en-US" sz="2400">
                  <a:solidFill>
                    <a:srgbClr val="000000"/>
                  </a:solidFill>
                </a:rPr>
                <a:t>Filter application</a:t>
              </a:r>
            </a:p>
          </p:txBody>
        </p:sp>
        <p:cxnSp>
          <p:nvCxnSpPr>
            <p:cNvPr id="96" name="Straight Arrow Connector 95"/>
            <p:cNvCxnSpPr>
              <a:cxnSpLocks noChangeShapeType="1"/>
            </p:cNvCxnSpPr>
            <p:nvPr/>
          </p:nvCxnSpPr>
          <p:spPr bwMode="auto">
            <a:xfrm>
              <a:off x="914392" y="1828892"/>
              <a:ext cx="7163274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001" name="TextBox 97"/>
            <p:cNvSpPr txBox="1">
              <a:spLocks noChangeArrowheads="1"/>
            </p:cNvSpPr>
            <p:nvPr/>
          </p:nvSpPr>
          <p:spPr bwMode="auto">
            <a:xfrm>
              <a:off x="930638" y="1295394"/>
              <a:ext cx="1929717" cy="52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Long waves</a:t>
              </a:r>
            </a:p>
          </p:txBody>
        </p:sp>
        <p:sp>
          <p:nvSpPr>
            <p:cNvPr id="41002" name="TextBox 100"/>
            <p:cNvSpPr txBox="1">
              <a:spLocks noChangeArrowheads="1"/>
            </p:cNvSpPr>
            <p:nvPr/>
          </p:nvSpPr>
          <p:spPr bwMode="auto">
            <a:xfrm>
              <a:off x="6248412" y="1295394"/>
              <a:ext cx="1949880" cy="52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Short waves</a:t>
              </a:r>
            </a:p>
          </p:txBody>
        </p:sp>
      </p:grp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990600" y="5181600"/>
            <a:ext cx="35448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A Space–Time </a:t>
            </a:r>
            <a:r>
              <a:rPr lang="en-US" sz="1400" b="1" dirty="0" err="1">
                <a:solidFill>
                  <a:schemeClr val="tx1"/>
                </a:solidFill>
              </a:rPr>
              <a:t>Multiscale</a:t>
            </a:r>
            <a:r>
              <a:rPr lang="en-US" sz="1400" b="1" dirty="0">
                <a:solidFill>
                  <a:schemeClr val="tx1"/>
                </a:solidFill>
              </a:rPr>
              <a:t> Analysis System: 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A Sequential </a:t>
            </a:r>
            <a:r>
              <a:rPr lang="en-US" sz="1400" b="1" dirty="0" err="1">
                <a:solidFill>
                  <a:schemeClr val="tx1"/>
                </a:solidFill>
              </a:rPr>
              <a:t>Variational</a:t>
            </a:r>
            <a:r>
              <a:rPr lang="en-US" sz="1400" b="1" dirty="0">
                <a:solidFill>
                  <a:schemeClr val="tx1"/>
                </a:solidFill>
              </a:rPr>
              <a:t> Analysis Approach</a:t>
            </a:r>
          </a:p>
          <a:p>
            <a:r>
              <a:rPr lang="en-US" sz="1400" dirty="0" err="1">
                <a:solidFill>
                  <a:schemeClr val="tx1"/>
                </a:solidFill>
              </a:rPr>
              <a:t>Xie</a:t>
            </a:r>
            <a:r>
              <a:rPr lang="en-US" sz="1400" dirty="0">
                <a:solidFill>
                  <a:schemeClr val="tx1"/>
                </a:solidFill>
              </a:rPr>
              <a:t>, et al.</a:t>
            </a:r>
            <a:r>
              <a:rPr lang="en-US" sz="1400" i="1" dirty="0">
                <a:solidFill>
                  <a:schemeClr val="tx1"/>
                </a:solidFill>
              </a:rPr>
              <a:t>, 2011 Monthly Weather Review. </a:t>
            </a:r>
            <a:r>
              <a:rPr lang="en-US" sz="1400" dirty="0">
                <a:solidFill>
                  <a:schemeClr val="tx1"/>
                </a:solidFill>
              </a:rPr>
              <a:t>	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990600" y="6172200"/>
            <a:ext cx="4157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Hayden, and Purser, 1995: </a:t>
            </a:r>
            <a:r>
              <a:rPr lang="en-US" sz="1400" i="1">
                <a:solidFill>
                  <a:srgbClr val="000000"/>
                </a:solidFill>
              </a:rPr>
              <a:t>J. Appl. Meteor. also shows </a:t>
            </a:r>
          </a:p>
          <a:p>
            <a:r>
              <a:rPr lang="en-US" sz="1400" i="1">
                <a:solidFill>
                  <a:srgbClr val="000000"/>
                </a:solidFill>
              </a:rPr>
              <a:t>a 3DVAR is equivalent to one LAPS pass</a:t>
            </a:r>
            <a:r>
              <a:rPr lang="en-US" sz="140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 descr="kochcr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743200"/>
            <a:ext cx="2548035" cy="1989700"/>
          </a:xfrm>
          <a:prstGeom prst="rect">
            <a:avLst/>
          </a:prstGeom>
        </p:spPr>
      </p:pic>
      <p:pic>
        <p:nvPicPr>
          <p:cNvPr id="7" name="Picture 6" descr="barnes8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66800"/>
            <a:ext cx="2286000" cy="1908657"/>
          </a:xfrm>
          <a:prstGeom prst="rect">
            <a:avLst/>
          </a:prstGeom>
        </p:spPr>
      </p:pic>
      <p:pic>
        <p:nvPicPr>
          <p:cNvPr id="8" name="Picture 7" descr="mlgr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91000"/>
            <a:ext cx="2590800" cy="2130326"/>
          </a:xfrm>
          <a:prstGeom prst="rect">
            <a:avLst/>
          </a:prstGeom>
        </p:spPr>
      </p:pic>
      <p:pic>
        <p:nvPicPr>
          <p:cNvPr id="9" name="Picture 8" descr="std5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2503237" cy="2133600"/>
          </a:xfrm>
          <a:prstGeom prst="rect">
            <a:avLst/>
          </a:prstGeom>
        </p:spPr>
      </p:pic>
      <p:pic>
        <p:nvPicPr>
          <p:cNvPr id="3" name="Picture 2" descr="std7cro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2362200" cy="1844586"/>
          </a:xfrm>
          <a:prstGeom prst="rect">
            <a:avLst/>
          </a:prstGeom>
        </p:spPr>
      </p:pic>
      <p:pic>
        <p:nvPicPr>
          <p:cNvPr id="5" name="Picture 4" descr="std9cro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00600"/>
            <a:ext cx="2550006" cy="2011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LAPS, STMAS vs. STANDARD 3DVAR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914400"/>
            <a:ext cx="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LAPS</a:t>
            </a:r>
            <a:endParaRPr lang="en-US" sz="20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57888" y="3962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STMAS</a:t>
            </a:r>
            <a:endParaRPr lang="en-US" sz="20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362200"/>
            <a:ext cx="826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Truth</a:t>
            </a:r>
            <a:endParaRPr lang="en-US" sz="20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1219200"/>
            <a:ext cx="1615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3DVAR with</a:t>
            </a:r>
          </a:p>
          <a:p>
            <a:r>
              <a:rPr lang="en-US" sz="2000" i="1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mall-scale</a:t>
            </a:r>
          </a:p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covariance</a:t>
            </a:r>
            <a:endParaRPr lang="en-US" sz="20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5410200"/>
            <a:ext cx="1615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3DVAR with</a:t>
            </a:r>
          </a:p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large-scale</a:t>
            </a:r>
          </a:p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covariance</a:t>
            </a:r>
            <a:endParaRPr lang="en-US" sz="20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19800" y="2590800"/>
            <a:ext cx="533400" cy="533400"/>
          </a:xfrm>
          <a:prstGeom prst="straightConnector1">
            <a:avLst/>
          </a:prstGeom>
          <a:ln w="38100" cmpd="sng">
            <a:solidFill>
              <a:srgbClr val="800000"/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514600" y="2514600"/>
            <a:ext cx="838200" cy="457200"/>
          </a:xfrm>
          <a:prstGeom prst="straightConnector1">
            <a:avLst/>
          </a:prstGeom>
          <a:ln w="38100" cmpd="sng">
            <a:solidFill>
              <a:srgbClr val="800000"/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67000" y="3962400"/>
            <a:ext cx="685800" cy="0"/>
          </a:xfrm>
          <a:prstGeom prst="straightConnector1">
            <a:avLst/>
          </a:prstGeom>
          <a:ln w="38100" cmpd="sng">
            <a:solidFill>
              <a:srgbClr val="800000"/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743200" y="4724400"/>
            <a:ext cx="914400" cy="685800"/>
          </a:xfrm>
          <a:prstGeom prst="straightConnector1">
            <a:avLst/>
          </a:prstGeom>
          <a:ln w="38100" cmpd="sng">
            <a:solidFill>
              <a:srgbClr val="800000"/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715000" y="4648200"/>
            <a:ext cx="533400" cy="381000"/>
          </a:xfrm>
          <a:prstGeom prst="straightConnector1">
            <a:avLst/>
          </a:prstGeom>
          <a:ln w="38100" cmpd="sng">
            <a:solidFill>
              <a:srgbClr val="800000"/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286000" y="3048000"/>
            <a:ext cx="1244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Medium-</a:t>
            </a:r>
          </a:p>
          <a:p>
            <a:pPr algn="r"/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   scale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04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/>
              <a:t>From LAPS toward STMAS</a:t>
            </a:r>
          </a:p>
        </p:txBody>
      </p:sp>
      <p:sp>
        <p:nvSpPr>
          <p:cNvPr id="419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BCB2E0B-F2FC-408A-B3C5-0E58A6A01A5F}" type="slidenum">
              <a:rPr lang="en-US"/>
              <a:pPr/>
              <a:t>42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8600" y="1676400"/>
            <a:ext cx="5430838" cy="191135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b="1" dirty="0" smtClean="0"/>
              <a:t>Basic 3DVAR, </a:t>
            </a:r>
            <a:endParaRPr lang="en-US" sz="2400" b="1" dirty="0"/>
          </a:p>
          <a:p>
            <a:pPr algn="ctr">
              <a:buFont typeface="Times New Roman" charset="0"/>
              <a:buNone/>
              <a:defRPr/>
            </a:pPr>
            <a:r>
              <a:rPr lang="en-US" sz="2400" b="1" dirty="0"/>
              <a:t>cloud analysis</a:t>
            </a:r>
          </a:p>
          <a:p>
            <a:pPr algn="ctr">
              <a:buFont typeface="Times New Roman" charset="0"/>
              <a:buNone/>
              <a:defRPr/>
            </a:pPr>
            <a:r>
              <a:rPr lang="en-US" sz="2400" b="1" dirty="0">
                <a:ln>
                  <a:solidFill>
                    <a:srgbClr val="FF0000"/>
                  </a:solidFill>
                </a:ln>
              </a:rPr>
              <a:t>balance and constraints</a:t>
            </a:r>
          </a:p>
          <a:p>
            <a:pPr algn="ctr">
              <a:buFont typeface="Times New Roman" charset="0"/>
              <a:buNone/>
              <a:defRPr/>
            </a:pPr>
            <a:r>
              <a:rPr lang="en-US" sz="2400" b="1" dirty="0"/>
              <a:t>In one variational analysis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0" y="4648200"/>
            <a:ext cx="1516063" cy="1143000"/>
          </a:xfrm>
          <a:prstGeom prst="ellipse">
            <a:avLst/>
          </a:prstGeom>
          <a:solidFill>
            <a:srgbClr val="2D2DB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Wind</a:t>
            </a:r>
          </a:p>
          <a:p>
            <a:pPr algn="ctr">
              <a:buFont typeface="Times New Roman" charset="0"/>
              <a:buNone/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analysis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524000" y="4648200"/>
            <a:ext cx="1828800" cy="1143000"/>
          </a:xfrm>
          <a:prstGeom prst="ellipse">
            <a:avLst/>
          </a:prstGeom>
          <a:solidFill>
            <a:srgbClr val="2D2DB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Temp/</a:t>
            </a:r>
            <a:r>
              <a:rPr lang="en-US" sz="2400" dirty="0" err="1">
                <a:solidFill>
                  <a:schemeClr val="lt1"/>
                </a:solidFill>
                <a:latin typeface="+mn-lt"/>
                <a:ea typeface="+mn-ea"/>
              </a:rPr>
              <a:t>Ht</a:t>
            </a: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 analysis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352800" y="4648200"/>
            <a:ext cx="1981200" cy="11430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Humidity analysis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334000" y="4648200"/>
            <a:ext cx="1887538" cy="11430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Cloud analysis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239000" y="4648200"/>
            <a:ext cx="1890713" cy="11430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charset="0"/>
              <a:buNone/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balance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638800" y="2895600"/>
            <a:ext cx="914400" cy="3048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 flipV="1">
            <a:off x="7543800" y="4038600"/>
            <a:ext cx="482600" cy="617538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  <a:endCxn id="7" idx="0"/>
          </p:cNvCxnSpPr>
          <p:nvPr/>
        </p:nvCxnSpPr>
        <p:spPr bwMode="auto">
          <a:xfrm>
            <a:off x="3929063" y="3587750"/>
            <a:ext cx="414337" cy="1060450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5" name="TextBox 22"/>
          <p:cNvSpPr txBox="1">
            <a:spLocks noChangeArrowheads="1"/>
          </p:cNvSpPr>
          <p:nvPr/>
        </p:nvSpPr>
        <p:spPr bwMode="auto">
          <a:xfrm>
            <a:off x="4038600" y="1219200"/>
            <a:ext cx="138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STMAS</a:t>
            </a:r>
          </a:p>
        </p:txBody>
      </p:sp>
      <p:sp>
        <p:nvSpPr>
          <p:cNvPr id="41996" name="TextBox 23"/>
          <p:cNvSpPr txBox="1">
            <a:spLocks noChangeArrowheads="1"/>
          </p:cNvSpPr>
          <p:nvPr/>
        </p:nvSpPr>
        <p:spPr bwMode="auto">
          <a:xfrm>
            <a:off x="4191000" y="5867400"/>
            <a:ext cx="1062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LAPS</a:t>
            </a:r>
          </a:p>
        </p:txBody>
      </p:sp>
      <p:sp>
        <p:nvSpPr>
          <p:cNvPr id="41997" name="TextBox 14"/>
          <p:cNvSpPr txBox="1">
            <a:spLocks noChangeArrowheads="1"/>
          </p:cNvSpPr>
          <p:nvPr/>
        </p:nvSpPr>
        <p:spPr bwMode="auto">
          <a:xfrm>
            <a:off x="5638800" y="2133600"/>
            <a:ext cx="1720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Ultimately</a:t>
            </a:r>
          </a:p>
        </p:txBody>
      </p:sp>
      <p:sp>
        <p:nvSpPr>
          <p:cNvPr id="41998" name="TextBox 15"/>
          <p:cNvSpPr txBox="1">
            <a:spLocks noChangeArrowheads="1"/>
          </p:cNvSpPr>
          <p:nvPr/>
        </p:nvSpPr>
        <p:spPr bwMode="auto">
          <a:xfrm>
            <a:off x="4267200" y="3810000"/>
            <a:ext cx="1954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Temporarily</a:t>
            </a:r>
          </a:p>
        </p:txBody>
      </p:sp>
      <p:sp>
        <p:nvSpPr>
          <p:cNvPr id="42000" name="Rectangle 1"/>
          <p:cNvSpPr>
            <a:spLocks noChangeArrowheads="1"/>
          </p:cNvSpPr>
          <p:nvPr/>
        </p:nvSpPr>
        <p:spPr bwMode="auto">
          <a:xfrm>
            <a:off x="6553200" y="2667000"/>
            <a:ext cx="1752600" cy="13716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</a:rPr>
              <a:t>Numerical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Forecast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000" y="2286000"/>
            <a:ext cx="3657600" cy="762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STMAS analysis and forecast Applications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STMAS surface analysis has been used by MIT LL for storm boundary detection and for modification of RUC CAPE forecasts;</a:t>
            </a:r>
          </a:p>
          <a:p>
            <a:endParaRPr lang="en-US" dirty="0"/>
          </a:p>
          <a:p>
            <a:r>
              <a:rPr lang="en-US" dirty="0" smtClean="0"/>
              <a:t>STMAS downscaling for fire weather applications;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STMAS full 4-dimensional analysis has been used in experiments of hurricane/typhoon, severe storm, and even tornado forecasts and achieves improved results comparing to LAPS and other operational systems.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STMAS_CONUS_moistr_conv.gif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91440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2" descr="sat_sfc_map_2011032213.gif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Box 3"/>
          <p:cNvSpPr txBox="1">
            <a:spLocks noChangeArrowheads="1"/>
          </p:cNvSpPr>
          <p:nvPr/>
        </p:nvSpPr>
        <p:spPr bwMode="auto">
          <a:xfrm>
            <a:off x="2286000" y="228600"/>
            <a:ext cx="6108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STMAS front analysis for the case of Mar. 23, 2011 1230Z</a:t>
            </a:r>
          </a:p>
        </p:txBody>
      </p:sp>
    </p:spTree>
    <p:extLst>
      <p:ext uri="{BB962C8B-B14F-4D97-AF65-F5344CB8AC3E}">
        <p14:creationId xmlns:p14="http://schemas.microsoft.com/office/powerpoint/2010/main" val="67857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speed forecasts at 6h</a:t>
            </a:r>
            <a:endParaRPr lang="en-US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4349220" y="1447800"/>
          <a:ext cx="4608513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hoto Editor 影像" r:id="rId3" imgW="8745171" imgH="10266667" progId="">
                  <p:embed/>
                </p:oleObj>
              </mc:Choice>
              <mc:Fallback>
                <p:oleObj name="Photo Editor 影像" r:id="rId3" imgW="8745171" imgH="10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220" y="1447800"/>
                        <a:ext cx="4608513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wspd_laps80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219200"/>
            <a:ext cx="3680180" cy="2760135"/>
          </a:xfrm>
          <a:prstGeom prst="rect">
            <a:avLst/>
          </a:prstGeom>
        </p:spPr>
      </p:pic>
      <p:pic>
        <p:nvPicPr>
          <p:cNvPr id="10" name="Picture 9" descr="wspd_stmas80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962400"/>
            <a:ext cx="3680180" cy="2760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465401"/>
            <a:ext cx="7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LAPS</a:t>
            </a:r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2335" y="5130856"/>
            <a:ext cx="891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STMAS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55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02" y="-11560"/>
            <a:ext cx="8798842" cy="302425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</a:rPr>
              <a:t>-hour forecast valid 2000 UTC of Composite Reflectivity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" y="275089"/>
            <a:ext cx="4414293" cy="3258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23" y="290865"/>
            <a:ext cx="4392919" cy="3242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" y="3564307"/>
            <a:ext cx="4414295" cy="3255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23" y="3564307"/>
            <a:ext cx="4392919" cy="324249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59515" y="187208"/>
            <a:ext cx="1940413" cy="3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solidFill>
                  <a:srgbClr val="FFFF00"/>
                </a:solidFill>
              </a:rPr>
              <a:t>LAPS Forecast 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23107" y="3458380"/>
            <a:ext cx="3157719" cy="3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solidFill>
                  <a:srgbClr val="FFFF00"/>
                </a:solidFill>
              </a:rPr>
              <a:t>LAPS Analysis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679258" y="201988"/>
            <a:ext cx="2324139" cy="3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solidFill>
                  <a:srgbClr val="FFFF00"/>
                </a:solidFill>
              </a:rPr>
              <a:t>STMAS “Cold Start” Forecast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610798" y="3464275"/>
            <a:ext cx="2324139" cy="3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solidFill>
                  <a:srgbClr val="FFFF00"/>
                </a:solidFill>
              </a:rPr>
              <a:t>STMAS Forecast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6550492"/>
            <a:ext cx="9144000" cy="302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i="1" dirty="0" smtClean="0"/>
              <a:t>By 2-h into the forecast all 3 runs have echoes along the cold front.</a:t>
            </a:r>
            <a:endParaRPr lang="en-US" sz="1400" i="1" dirty="0"/>
          </a:p>
        </p:txBody>
      </p:sp>
      <p:sp>
        <p:nvSpPr>
          <p:cNvPr id="12" name="Oval 11"/>
          <p:cNvSpPr/>
          <p:nvPr/>
        </p:nvSpPr>
        <p:spPr>
          <a:xfrm>
            <a:off x="264816" y="2011548"/>
            <a:ext cx="1060343" cy="1083645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9038" y="5206359"/>
            <a:ext cx="1258664" cy="116748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49444" y="5378742"/>
            <a:ext cx="1058562" cy="995103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70576" y="2139449"/>
            <a:ext cx="1100532" cy="947856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INNOVATIONS – (TRANSITION TO GSI)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943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8000"/>
                </a:solidFill>
              </a:rPr>
              <a:t>Downscaling </a:t>
            </a:r>
            <a:r>
              <a:rPr lang="en-US" dirty="0" smtClean="0">
                <a:solidFill>
                  <a:srgbClr val="008000"/>
                </a:solidFill>
              </a:rPr>
              <a:t>first guess (easy)</a:t>
            </a:r>
          </a:p>
          <a:p>
            <a:pPr eaLnBrk="1" hangingPunct="1">
              <a:defRPr/>
            </a:pPr>
            <a:endParaRPr lang="en-US" sz="1000" dirty="0" smtClean="0">
              <a:solidFill>
                <a:srgbClr val="008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8000"/>
                </a:solidFill>
              </a:rPr>
              <a:t>Enhanced STMAS surface analysis (easy)</a:t>
            </a:r>
          </a:p>
          <a:p>
            <a:pPr eaLnBrk="1" hangingPunct="1">
              <a:defRPr/>
            </a:pPr>
            <a:endParaRPr lang="en-US" sz="1000" dirty="0">
              <a:solidFill>
                <a:srgbClr val="008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8000"/>
                </a:solidFill>
              </a:rPr>
              <a:t>Enhanced use of observations (easy)</a:t>
            </a:r>
          </a:p>
          <a:p>
            <a:pPr eaLnBrk="1" hangingPunct="1">
              <a:defRPr/>
            </a:pPr>
            <a:endParaRPr lang="en-US" sz="1000" dirty="0">
              <a:solidFill>
                <a:srgbClr val="008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8000"/>
                </a:solidFill>
              </a:rPr>
              <a:t>Improved background </a:t>
            </a:r>
            <a:r>
              <a:rPr lang="en-US" dirty="0">
                <a:solidFill>
                  <a:srgbClr val="008000"/>
                </a:solidFill>
              </a:rPr>
              <a:t>error covariance </a:t>
            </a:r>
            <a:r>
              <a:rPr lang="en-US" dirty="0" smtClean="0">
                <a:solidFill>
                  <a:srgbClr val="008000"/>
                </a:solidFill>
              </a:rPr>
              <a:t>(easy)</a:t>
            </a:r>
          </a:p>
          <a:p>
            <a:pPr eaLnBrk="1" hangingPunct="1">
              <a:defRPr/>
            </a:pPr>
            <a:endParaRPr lang="en-US" sz="10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0000FF"/>
                </a:solidFill>
              </a:rPr>
              <a:t>Variational hot-start </a:t>
            </a:r>
            <a:r>
              <a:rPr lang="en-US" dirty="0" smtClean="0">
                <a:solidFill>
                  <a:srgbClr val="0000FF"/>
                </a:solidFill>
              </a:rPr>
              <a:t>(moderate)</a:t>
            </a:r>
          </a:p>
          <a:p>
            <a:pPr marL="0" indent="0" eaLnBrk="1" hangingPunct="1">
              <a:buNone/>
              <a:defRPr/>
            </a:pPr>
            <a:endParaRPr lang="en-US" sz="1000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</a:rPr>
              <a:t>More sophisticated optimization technique (moderate)</a:t>
            </a:r>
          </a:p>
          <a:p>
            <a:pPr eaLnBrk="1" hangingPunct="1">
              <a:defRPr/>
            </a:pPr>
            <a:endParaRPr lang="en-US" sz="1000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</a:rPr>
              <a:t>Improved </a:t>
            </a:r>
            <a:r>
              <a:rPr lang="en-US" dirty="0">
                <a:solidFill>
                  <a:srgbClr val="0000FF"/>
                </a:solidFill>
              </a:rPr>
              <a:t>physical balance </a:t>
            </a:r>
            <a:r>
              <a:rPr lang="en-US" dirty="0" smtClean="0">
                <a:solidFill>
                  <a:srgbClr val="0000FF"/>
                </a:solidFill>
              </a:rPr>
              <a:t>constraints </a:t>
            </a:r>
            <a:r>
              <a:rPr lang="en-US" dirty="0">
                <a:solidFill>
                  <a:srgbClr val="0000FF"/>
                </a:solidFill>
              </a:rPr>
              <a:t>(moderate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eaLnBrk="1" hangingPunct="1">
              <a:defRPr/>
            </a:pPr>
            <a:endParaRPr lang="en-US" sz="10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Multigrid technique </a:t>
            </a:r>
            <a:r>
              <a:rPr lang="en-US" dirty="0">
                <a:solidFill>
                  <a:srgbClr val="FF0000"/>
                </a:solidFill>
              </a:rPr>
              <a:t>(difficult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defRPr/>
            </a:pPr>
            <a:endParaRPr lang="en-US" sz="10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New control </a:t>
            </a:r>
            <a:r>
              <a:rPr lang="en-US" dirty="0">
                <a:solidFill>
                  <a:srgbClr val="FF0000"/>
                </a:solidFill>
              </a:rPr>
              <a:t>variables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difficult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marL="0" indent="0" eaLnBrk="1" hangingPunct="1">
              <a:buNone/>
              <a:defRPr/>
            </a:pPr>
            <a:endParaRPr lang="en-US" sz="10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Non</a:t>
            </a:r>
            <a:r>
              <a:rPr lang="en-US" dirty="0">
                <a:solidFill>
                  <a:srgbClr val="FF0000"/>
                </a:solidFill>
              </a:rPr>
              <a:t>-linear </a:t>
            </a:r>
            <a:r>
              <a:rPr lang="en-US" dirty="0" err="1">
                <a:solidFill>
                  <a:srgbClr val="FF0000"/>
                </a:solidFill>
              </a:rPr>
              <a:t>variational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approach inside </a:t>
            </a:r>
            <a:r>
              <a:rPr lang="en-US" dirty="0">
                <a:solidFill>
                  <a:srgbClr val="FF0000"/>
                </a:solidFill>
              </a:rPr>
              <a:t>GSI inner loop (difficult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defRPr/>
            </a:pPr>
            <a:endParaRPr lang="en-US" sz="9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Preconditioning </a:t>
            </a:r>
            <a:r>
              <a:rPr lang="en-US" dirty="0">
                <a:solidFill>
                  <a:srgbClr val="FF0000"/>
                </a:solidFill>
              </a:rPr>
              <a:t>of the minimization (difficult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4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GSI COMPONENTS TO BE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029200"/>
          </a:xfrm>
        </p:spPr>
        <p:txBody>
          <a:bodyPr/>
          <a:lstStyle/>
          <a:p>
            <a:r>
              <a:rPr lang="en-US" dirty="0"/>
              <a:t>Data ingest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Satellite bias correction</a:t>
            </a:r>
          </a:p>
          <a:p>
            <a:endParaRPr lang="en-US" dirty="0" smtClean="0"/>
          </a:p>
          <a:p>
            <a:r>
              <a:rPr lang="en-US" dirty="0" smtClean="0"/>
              <a:t>Some forward operators handling remotely sensed data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1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STMAS TIMELINE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2DVar STMAS surface analysis					2004</a:t>
            </a:r>
          </a:p>
          <a:p>
            <a:pPr eaLnBrk="1" hangingPunct="1">
              <a:defRPr/>
            </a:pPr>
            <a:r>
              <a:rPr lang="en-US" dirty="0" smtClean="0"/>
              <a:t>3D-Var STMAS</a:t>
            </a:r>
            <a:r>
              <a:rPr lang="en-US" dirty="0" smtClean="0">
                <a:solidFill>
                  <a:srgbClr val="000000"/>
                </a:solidFill>
              </a:rPr>
              <a:t>							2009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Terrain-following coordinate system				2012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Transition STMAS to FAA operations			2012 – 2015</a:t>
            </a:r>
          </a:p>
          <a:p>
            <a:r>
              <a:rPr lang="en-US" dirty="0" smtClean="0"/>
              <a:t>Transfer </a:t>
            </a:r>
            <a:r>
              <a:rPr lang="en-US" dirty="0"/>
              <a:t>STMAS downscaling tool to NCEP </a:t>
            </a:r>
            <a:r>
              <a:rPr lang="en-US" dirty="0" smtClean="0"/>
              <a:t>			2012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Variational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hot-</a:t>
            </a:r>
            <a:r>
              <a:rPr lang="en-US" dirty="0" smtClean="0">
                <a:solidFill>
                  <a:srgbClr val="000000"/>
                </a:solidFill>
              </a:rPr>
              <a:t>start including physical constraints</a:t>
            </a: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	2013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600FF"/>
                </a:solidFill>
              </a:rPr>
              <a:t>Replace </a:t>
            </a:r>
            <a:r>
              <a:rPr lang="en-US" dirty="0">
                <a:solidFill>
                  <a:srgbClr val="E600FF"/>
                </a:solidFill>
              </a:rPr>
              <a:t>traditional DA in LAPS by STMAS in AWIPS2</a:t>
            </a:r>
            <a:r>
              <a:rPr lang="en-US" dirty="0">
                <a:solidFill>
                  <a:srgbClr val="000000"/>
                </a:solidFill>
              </a:rPr>
              <a:t>		</a:t>
            </a:r>
            <a:r>
              <a:rPr lang="en-US" dirty="0" smtClean="0">
                <a:solidFill>
                  <a:srgbClr val="000000"/>
                </a:solidFill>
              </a:rPr>
              <a:t>2014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Test use of ensemble-based </a:t>
            </a:r>
            <a:r>
              <a:rPr lang="en-US" dirty="0" err="1" smtClean="0">
                <a:solidFill>
                  <a:srgbClr val="000000"/>
                </a:solidFill>
              </a:rPr>
              <a:t>covariances</a:t>
            </a:r>
            <a:r>
              <a:rPr lang="en-US" dirty="0" smtClean="0">
                <a:solidFill>
                  <a:srgbClr val="000000"/>
                </a:solidFill>
              </a:rPr>
              <a:t>				2014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600FF"/>
                </a:solidFill>
              </a:rPr>
              <a:t>Test </a:t>
            </a:r>
            <a:r>
              <a:rPr lang="en-US" dirty="0">
                <a:solidFill>
                  <a:srgbClr val="E600FF"/>
                </a:solidFill>
              </a:rPr>
              <a:t>&amp; transition new elements from STMAS into </a:t>
            </a:r>
            <a:r>
              <a:rPr lang="en-US" dirty="0" smtClean="0">
                <a:solidFill>
                  <a:srgbClr val="E600FF"/>
                </a:solidFill>
              </a:rPr>
              <a:t>GSI</a:t>
            </a:r>
            <a:r>
              <a:rPr lang="en-US" dirty="0" smtClean="0">
                <a:solidFill>
                  <a:srgbClr val="000000"/>
                </a:solidFill>
              </a:rPr>
              <a:t>		2014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With DTC </a:t>
            </a:r>
            <a:r>
              <a:rPr lang="en-US" dirty="0" smtClean="0">
                <a:solidFill>
                  <a:srgbClr val="000000"/>
                </a:solidFill>
              </a:rPr>
              <a:t>contributions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Test </a:t>
            </a:r>
            <a:r>
              <a:rPr lang="en-US" dirty="0" smtClean="0">
                <a:solidFill>
                  <a:srgbClr val="000000"/>
                </a:solidFill>
              </a:rPr>
              <a:t>multi-scale STMAS on global scale				2015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Lucida Grande"/>
              <a:buChar char="-"/>
            </a:pPr>
            <a:r>
              <a:rPr lang="en-US" sz="2100" dirty="0">
                <a:solidFill>
                  <a:srgbClr val="000000"/>
                </a:solidFill>
              </a:rPr>
              <a:t>Ico</a:t>
            </a:r>
            <a:r>
              <a:rPr lang="en-US" dirty="0" smtClean="0">
                <a:solidFill>
                  <a:srgbClr val="000000"/>
                </a:solidFill>
              </a:rPr>
              <a:t>sahedral </a:t>
            </a:r>
            <a:r>
              <a:rPr lang="en-US" dirty="0">
                <a:solidFill>
                  <a:srgbClr val="000000"/>
                </a:solidFill>
              </a:rPr>
              <a:t>or cylindrical equidistant grid </a:t>
            </a:r>
            <a:r>
              <a:rPr lang="en-US" dirty="0" smtClean="0">
                <a:solidFill>
                  <a:srgbClr val="000000"/>
                </a:solidFill>
              </a:rPr>
              <a:t>(NIM, MPAS, FIM)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E600FF"/>
                </a:solidFill>
              </a:rPr>
              <a:t>Contribute to next generation </a:t>
            </a:r>
            <a:r>
              <a:rPr lang="en-US" dirty="0" err="1">
                <a:solidFill>
                  <a:srgbClr val="E600FF"/>
                </a:solidFill>
              </a:rPr>
              <a:t>variational</a:t>
            </a:r>
            <a:r>
              <a:rPr lang="en-US" dirty="0">
                <a:solidFill>
                  <a:srgbClr val="E600FF"/>
                </a:solidFill>
              </a:rPr>
              <a:t> </a:t>
            </a:r>
            <a:r>
              <a:rPr lang="en-US" dirty="0" smtClean="0">
                <a:solidFill>
                  <a:srgbClr val="E600FF"/>
                </a:solidFill>
              </a:rPr>
              <a:t>DA</a:t>
            </a:r>
            <a:r>
              <a:rPr lang="en-US" dirty="0" smtClean="0">
                <a:solidFill>
                  <a:srgbClr val="000000"/>
                </a:solidFill>
              </a:rPr>
              <a:t>			2015-</a:t>
            </a:r>
            <a:endParaRPr lang="en-US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Multi-scale hybrid 4D-Var with ensemble-based </a:t>
            </a:r>
            <a:r>
              <a:rPr lang="en-US" dirty="0" err="1">
                <a:solidFill>
                  <a:srgbClr val="000000"/>
                </a:solidFill>
              </a:rPr>
              <a:t>covariances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3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FAB MISSION &amp; VISION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943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b="1" dirty="0" smtClean="0">
                <a:solidFill>
                  <a:srgbClr val="0000FF"/>
                </a:solidFill>
              </a:rPr>
              <a:t>MISSION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Develop, test, &amp; transition to operations </a:t>
            </a:r>
            <a:r>
              <a:rPr lang="en-US" dirty="0" smtClean="0">
                <a:solidFill>
                  <a:srgbClr val="E600FF"/>
                </a:solidFill>
              </a:rPr>
              <a:t>local scale </a:t>
            </a:r>
            <a:r>
              <a:rPr lang="en-US" dirty="0" smtClean="0">
                <a:solidFill>
                  <a:srgbClr val="000000"/>
                </a:solidFill>
              </a:rPr>
              <a:t>data assimilation and forecasting systems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For situational awareness and warn-on-forecasting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In </a:t>
            </a:r>
            <a:r>
              <a:rPr lang="en-US" dirty="0">
                <a:solidFill>
                  <a:srgbClr val="000000"/>
                </a:solidFill>
              </a:rPr>
              <a:t>support of </a:t>
            </a:r>
            <a:r>
              <a:rPr lang="en-US" dirty="0" smtClean="0">
                <a:solidFill>
                  <a:srgbClr val="000000"/>
                </a:solidFill>
              </a:rPr>
              <a:t>“Weather Ready Nation” initiative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b="1" dirty="0">
                <a:solidFill>
                  <a:srgbClr val="0000FF"/>
                </a:solidFill>
              </a:rPr>
              <a:t>VISION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In partnership with the research and operational communities, become a world class contributor to the development of  </a:t>
            </a:r>
            <a:r>
              <a:rPr lang="en-US" dirty="0" smtClean="0">
                <a:solidFill>
                  <a:srgbClr val="E600FF"/>
                </a:solidFill>
              </a:rPr>
              <a:t>cutting-edge </a:t>
            </a:r>
            <a:r>
              <a:rPr lang="en-US" dirty="0" smtClean="0">
                <a:solidFill>
                  <a:srgbClr val="000000"/>
                </a:solidFill>
              </a:rPr>
              <a:t>technologies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New techniques for data assimilation and ensemble forecasting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First tested on local scale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Transitioned to other scales as computational power increases</a:t>
            </a:r>
          </a:p>
          <a:p>
            <a:pPr lvl="1"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5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PART </a:t>
            </a:r>
            <a:r>
              <a:rPr lang="en-US" dirty="0" err="1"/>
              <a:t>l</a:t>
            </a:r>
            <a:r>
              <a:rPr lang="en-US" b="1" dirty="0" err="1" smtClean="0"/>
              <a:t>V</a:t>
            </a:r>
            <a:r>
              <a:rPr lang="en-US" b="1" dirty="0" smtClean="0"/>
              <a:t>: </a:t>
            </a:r>
            <a:r>
              <a:rPr lang="en-US" dirty="0" smtClean="0"/>
              <a:t>Plans &amp; Summary</a:t>
            </a:r>
            <a:endParaRPr lang="en-US" b="1" dirty="0" smtClean="0"/>
          </a:p>
        </p:txBody>
      </p:sp>
      <p:sp>
        <p:nvSpPr>
          <p:cNvPr id="87042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Zoltan Toth</a:t>
            </a:r>
          </a:p>
        </p:txBody>
      </p:sp>
      <p:sp>
        <p:nvSpPr>
          <p:cNvPr id="87043" name="Slide Number Placeholder 1"/>
          <p:cNvSpPr>
            <a:spLocks noGrp="1"/>
          </p:cNvSpPr>
          <p:nvPr>
            <p:ph type="sldNum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5B63BB55-D5D9-4BAC-A191-ECC33364546D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ORGANIZATION OF WORK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49" y="533400"/>
            <a:ext cx="9144000" cy="632489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Internal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</a:rPr>
              <a:t>Strengthen collaboration between FAB &amp; AMB DA &amp; modeling efforts</a:t>
            </a:r>
          </a:p>
          <a:p>
            <a:pPr lvl="2"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Build on strengths of each group</a:t>
            </a:r>
          </a:p>
          <a:p>
            <a:pPr lvl="2"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Cross pollination, use best methods in various suites (LAPS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STMAS, RR, HRRR) </a:t>
            </a: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Broader research community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Adapt leading technologies for testing in NOAA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Leverage work with DTC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Coordination of testing and publicizing of software release</a:t>
            </a:r>
            <a:r>
              <a:rPr lang="en-US" dirty="0">
                <a:solidFill>
                  <a:srgbClr val="000000"/>
                </a:solidFill>
              </a:rPr>
              <a:t>s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User community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Hold periodic LAPS Workshops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Partner with OCWWS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Establish formal pre-</a:t>
            </a: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mplementation testing &amp; evaluation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Contribute </a:t>
            </a:r>
            <a:r>
              <a:rPr lang="en-US" dirty="0">
                <a:solidFill>
                  <a:srgbClr val="000000"/>
                </a:solidFill>
              </a:rPr>
              <a:t>to </a:t>
            </a:r>
            <a:r>
              <a:rPr lang="en-US" dirty="0" smtClean="0">
                <a:solidFill>
                  <a:srgbClr val="000000"/>
                </a:solidFill>
              </a:rPr>
              <a:t>training / outreach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International partners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Continue hosting visitors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Establish MOUs with major partners</a:t>
            </a:r>
          </a:p>
          <a:p>
            <a:pPr lvl="1"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9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EMERGING OPPORTUNITIES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948" y="609600"/>
            <a:ext cx="9144000" cy="6248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Stronger engagement with HMT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High impact weather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Urban-scale forecasting of heavy precipitation,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FAA </a:t>
            </a:r>
            <a:r>
              <a:rPr lang="en-US" dirty="0" err="1" smtClean="0">
                <a:solidFill>
                  <a:srgbClr val="000000"/>
                </a:solidFill>
              </a:rPr>
              <a:t>CoSPA</a:t>
            </a:r>
            <a:r>
              <a:rPr lang="en-US" dirty="0" smtClean="0">
                <a:solidFill>
                  <a:srgbClr val="000000"/>
                </a:solidFill>
              </a:rPr>
              <a:t> and other terminal scale applications</a:t>
            </a:r>
          </a:p>
          <a:p>
            <a:pPr lvl="1" eaLnBrk="1" hangingPunct="1"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Nowscasting</a:t>
            </a:r>
            <a:r>
              <a:rPr lang="en-US" dirty="0" smtClean="0">
                <a:solidFill>
                  <a:srgbClr val="000000"/>
                </a:solidFill>
              </a:rPr>
              <a:t> and very short-range forecasting</a:t>
            </a: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Renewable Energy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Off-shore wind and solar energy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Focus on 0-6 </a:t>
            </a:r>
            <a:r>
              <a:rPr lang="en-US" dirty="0" err="1" smtClean="0">
                <a:solidFill>
                  <a:srgbClr val="000000"/>
                </a:solidFill>
              </a:rPr>
              <a:t>hrs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Weather Ready Nation initiative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Situational awareness &amp; Warn-On-Forecasting</a:t>
            </a: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Improved utility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Timeliness – STMAS parallelization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User friendliness – New user interface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Portability – GPU utilization</a:t>
            </a:r>
          </a:p>
          <a:p>
            <a:pPr lvl="1"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2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ACCOMPLISHMENTS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Significant </a:t>
            </a:r>
            <a:r>
              <a:rPr lang="en-US" b="1" dirty="0" smtClean="0">
                <a:solidFill>
                  <a:srgbClr val="0000FF"/>
                </a:solidFill>
              </a:rPr>
              <a:t>scientific innovations</a:t>
            </a:r>
          </a:p>
          <a:p>
            <a:pPr lvl="1" eaLnBrk="1" hangingPunct="1">
              <a:defRPr/>
            </a:pPr>
            <a:r>
              <a:rPr lang="en-US" dirty="0" smtClean="0"/>
              <a:t>Hot-start – convection-scale initialization</a:t>
            </a:r>
          </a:p>
          <a:p>
            <a:pPr lvl="1" eaLnBrk="1" hangingPunct="1">
              <a:defRPr/>
            </a:pPr>
            <a:r>
              <a:rPr lang="en-US" dirty="0" err="1" smtClean="0"/>
              <a:t>Multiscale</a:t>
            </a:r>
            <a:r>
              <a:rPr lang="en-US" dirty="0" smtClean="0"/>
              <a:t> analysis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 smtClean="0"/>
              <a:t>Critical </a:t>
            </a:r>
            <a:r>
              <a:rPr lang="en-US" b="1" dirty="0">
                <a:solidFill>
                  <a:srgbClr val="0000FF"/>
                </a:solidFill>
              </a:rPr>
              <a:t>service to community </a:t>
            </a:r>
            <a:r>
              <a:rPr lang="en-US" dirty="0" smtClean="0"/>
              <a:t>- DA systems</a:t>
            </a:r>
          </a:p>
          <a:p>
            <a:pPr lvl="1" eaLnBrk="1" hangingPunct="1">
              <a:defRPr/>
            </a:pPr>
            <a:r>
              <a:rPr lang="en-US" dirty="0" smtClean="0"/>
              <a:t>LAPS</a:t>
            </a:r>
          </a:p>
          <a:p>
            <a:pPr lvl="1" eaLnBrk="1" hangingPunct="1">
              <a:defRPr/>
            </a:pPr>
            <a:r>
              <a:rPr lang="en-US" dirty="0" smtClean="0"/>
              <a:t>STMAS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 smtClean="0"/>
              <a:t>Major </a:t>
            </a:r>
            <a:r>
              <a:rPr lang="en-US" b="1" dirty="0" smtClean="0">
                <a:solidFill>
                  <a:srgbClr val="0000FF"/>
                </a:solidFill>
              </a:rPr>
              <a:t>transitions </a:t>
            </a:r>
            <a:r>
              <a:rPr lang="en-US" b="1" dirty="0">
                <a:solidFill>
                  <a:srgbClr val="0000FF"/>
                </a:solidFill>
              </a:rPr>
              <a:t>to operations</a:t>
            </a:r>
          </a:p>
          <a:p>
            <a:pPr lvl="1" eaLnBrk="1" hangingPunct="1">
              <a:defRPr/>
            </a:pPr>
            <a:r>
              <a:rPr lang="en-US" dirty="0" smtClean="0"/>
              <a:t>NOAA, US &amp; international agencies, academia, and private sector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</a:rPr>
              <a:t>Outlook</a:t>
            </a:r>
          </a:p>
          <a:p>
            <a:pPr lvl="1" eaLnBrk="1" hangingPunct="1">
              <a:defRPr/>
            </a:pPr>
            <a:r>
              <a:rPr lang="en-US" dirty="0" smtClean="0"/>
              <a:t>Complete STMAS development</a:t>
            </a:r>
          </a:p>
          <a:p>
            <a:pPr lvl="1" eaLnBrk="1" hangingPunct="1">
              <a:defRPr/>
            </a:pPr>
            <a:r>
              <a:rPr lang="en-US" dirty="0" smtClean="0"/>
              <a:t>Local to global applications</a:t>
            </a:r>
          </a:p>
          <a:p>
            <a:pPr lvl="2" eaLnBrk="1" hangingPunct="1">
              <a:defRPr/>
            </a:pPr>
            <a:r>
              <a:rPr lang="en-US" dirty="0" smtClean="0"/>
              <a:t>Contribute to next generation NOAA DA systems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8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SUMMARY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E600FF"/>
                </a:solidFill>
              </a:rPr>
              <a:t>LAPS serves critical NOAA, national, &amp; international needs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Situational awareness, Warn-On-Forecasting</a:t>
            </a: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NWS Roadmap specifies need </a:t>
            </a:r>
            <a:r>
              <a:rPr lang="en-US" dirty="0">
                <a:solidFill>
                  <a:srgbClr val="000000"/>
                </a:solidFill>
              </a:rPr>
              <a:t>for high quality </a:t>
            </a:r>
            <a:r>
              <a:rPr lang="en-US" dirty="0" smtClean="0">
                <a:solidFill>
                  <a:srgbClr val="000000"/>
                </a:solidFill>
              </a:rPr>
              <a:t>local DA</a:t>
            </a:r>
            <a:r>
              <a:rPr lang="en-US" dirty="0">
                <a:solidFill>
                  <a:srgbClr val="000000"/>
                </a:solidFill>
              </a:rPr>
              <a:t>/NWP </a:t>
            </a:r>
            <a:r>
              <a:rPr lang="en-US" dirty="0" smtClean="0">
                <a:solidFill>
                  <a:srgbClr val="000000"/>
                </a:solidFill>
              </a:rPr>
              <a:t>tools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Local (WFO) control of </a:t>
            </a:r>
            <a:r>
              <a:rPr lang="en-US" dirty="0" smtClean="0">
                <a:solidFill>
                  <a:srgbClr val="000000"/>
                </a:solidFill>
              </a:rPr>
              <a:t>configuration, resolution, QC,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Requirements formulated by LAPS user community (workshop)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>
                <a:solidFill>
                  <a:srgbClr val="E600FF"/>
                </a:solidFill>
              </a:rPr>
              <a:t>Major improvements in </a:t>
            </a:r>
            <a:r>
              <a:rPr lang="en-US" dirty="0" smtClean="0">
                <a:solidFill>
                  <a:srgbClr val="E600FF"/>
                </a:solidFill>
              </a:rPr>
              <a:t>pipeline – </a:t>
            </a:r>
            <a:r>
              <a:rPr lang="en-US" dirty="0">
                <a:solidFill>
                  <a:srgbClr val="E600FF"/>
                </a:solidFill>
              </a:rPr>
              <a:t>STMAS</a:t>
            </a: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Role </a:t>
            </a:r>
            <a:r>
              <a:rPr lang="en-US" dirty="0">
                <a:solidFill>
                  <a:srgbClr val="000000"/>
                </a:solidFill>
              </a:rPr>
              <a:t>of LAPS in Weather Ready Nation initiative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Incident response, </a:t>
            </a:r>
            <a:r>
              <a:rPr lang="en-US" dirty="0" err="1">
                <a:solidFill>
                  <a:srgbClr val="000000"/>
                </a:solidFill>
              </a:rPr>
              <a:t>etc</a:t>
            </a:r>
            <a:endParaRPr lang="en-US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Contribute to next generation NOAA DA systems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</a:rPr>
              <a:t>Transition cutting-edge techniques tested locally to regional/global systems</a:t>
            </a: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E600FF"/>
                </a:solidFill>
              </a:rPr>
              <a:t>Strengthen </a:t>
            </a:r>
            <a:r>
              <a:rPr lang="en-US" dirty="0">
                <a:solidFill>
                  <a:srgbClr val="E600FF"/>
                </a:solidFill>
              </a:rPr>
              <a:t>engagement with user community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Next LAPS Workshop co-sponsored by NWS (Oct 2012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</a:rPr>
              <a:t>Plan for formal evaluation of LAPS by WFOs for future implementations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6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685800"/>
            <a:ext cx="8175625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0" y="-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E81212"/>
                </a:solidFill>
                <a:latin typeface="Calibri" pitchFamily="34" charset="0"/>
              </a:rPr>
              <a:t>      </a:t>
            </a:r>
            <a:r>
              <a:rPr lang="en-US" b="1" dirty="0">
                <a:solidFill>
                  <a:srgbClr val="E81212"/>
                </a:solidFill>
                <a:latin typeface="Calibri" pitchFamily="34" charset="0"/>
              </a:rPr>
              <a:t>Cloud / Reflectivity / </a:t>
            </a:r>
            <a:r>
              <a:rPr lang="en-US" b="1" dirty="0" err="1">
                <a:solidFill>
                  <a:srgbClr val="E81212"/>
                </a:solidFill>
                <a:latin typeface="Calibri" pitchFamily="34" charset="0"/>
              </a:rPr>
              <a:t>Precip</a:t>
            </a:r>
            <a:r>
              <a:rPr lang="en-US" b="1" dirty="0">
                <a:solidFill>
                  <a:srgbClr val="E81212"/>
                </a:solidFill>
                <a:latin typeface="Calibri" pitchFamily="34" charset="0"/>
              </a:rPr>
              <a:t> Type (1km </a:t>
            </a:r>
            <a:r>
              <a:rPr lang="en-US" b="1" dirty="0" smtClean="0">
                <a:solidFill>
                  <a:srgbClr val="E81212"/>
                </a:solidFill>
                <a:latin typeface="Calibri" pitchFamily="34" charset="0"/>
              </a:rPr>
              <a:t>15-min analysis</a:t>
            </a:r>
            <a:r>
              <a:rPr lang="en-US" b="1" dirty="0">
                <a:solidFill>
                  <a:srgbClr val="E8121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834188" y="5775325"/>
            <a:ext cx="7683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600">
                <a:solidFill>
                  <a:srgbClr val="FFFFFF"/>
                </a:solidFill>
                <a:latin typeface="Calibri" pitchFamily="34" charset="0"/>
              </a:rPr>
              <a:t>DIA</a:t>
            </a:r>
          </a:p>
        </p:txBody>
      </p:sp>
      <p:sp>
        <p:nvSpPr>
          <p:cNvPr id="63492" name="TextBox 8"/>
          <p:cNvSpPr txBox="1">
            <a:spLocks noChangeArrowheads="1"/>
          </p:cNvSpPr>
          <p:nvPr/>
        </p:nvSpPr>
        <p:spPr bwMode="auto">
          <a:xfrm>
            <a:off x="1676400" y="1236663"/>
            <a:ext cx="4545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Obstructions to visibility along approach paths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4703763" y="4016375"/>
            <a:ext cx="2432050" cy="185737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5400000">
            <a:off x="7042150" y="4273550"/>
            <a:ext cx="1774825" cy="142557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B25662B-7221-4426-B8AE-F674FB6597FE}" type="slidenum">
              <a:rPr lang="en-US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88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3"/>
          <p:cNvSpPr txBox="1">
            <a:spLocks noChangeArrowheads="1"/>
          </p:cNvSpPr>
          <p:nvPr/>
        </p:nvSpPr>
        <p:spPr bwMode="auto">
          <a:xfrm>
            <a:off x="428625" y="2286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sz="440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sz="4400" b="1">
                <a:solidFill>
                  <a:srgbClr val="000000"/>
                </a:solidFill>
                <a:latin typeface="Calibri" pitchFamily="34" charset="0"/>
              </a:rPr>
              <a:t>The End</a:t>
            </a:r>
          </a:p>
          <a:p>
            <a:pPr algn="ctr" eaLnBrk="1" hangingPunct="1"/>
            <a:endParaRPr lang="en-US" sz="4400" b="1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sz="4400" b="1">
                <a:solidFill>
                  <a:srgbClr val="000000"/>
                </a:solidFill>
                <a:latin typeface="Calibri" pitchFamily="34" charset="0"/>
              </a:rPr>
              <a:t>Questions?</a:t>
            </a:r>
          </a:p>
          <a:p>
            <a:pPr algn="ctr" eaLnBrk="1" hangingPunct="1"/>
            <a:endParaRPr lang="en-US" sz="440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endParaRPr lang="en-US" sz="440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sz="4400">
                <a:solidFill>
                  <a:schemeClr val="accent1"/>
                </a:solidFill>
                <a:latin typeface="Calibri" pitchFamily="34" charset="0"/>
              </a:rPr>
              <a:t>More info at http://laps.noaa.gov</a:t>
            </a:r>
          </a:p>
        </p:txBody>
      </p:sp>
      <p:sp>
        <p:nvSpPr>
          <p:cNvPr id="942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176EAE2-8C0A-4648-87F7-3EB4414AA69E}" type="slidenum">
              <a:rPr lang="en-US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7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3"/>
          <p:cNvSpPr txBox="1">
            <a:spLocks noChangeArrowheads="1"/>
          </p:cNvSpPr>
          <p:nvPr/>
        </p:nvSpPr>
        <p:spPr bwMode="auto">
          <a:xfrm>
            <a:off x="428625" y="2057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4400" dirty="0">
                <a:solidFill>
                  <a:srgbClr val="000000"/>
                </a:solidFill>
                <a:latin typeface="Calibri" pitchFamily="34" charset="0"/>
              </a:rPr>
              <a:t>Reserve Slides</a:t>
            </a:r>
          </a:p>
        </p:txBody>
      </p:sp>
      <p:sp>
        <p:nvSpPr>
          <p:cNvPr id="9523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5B76B12C-322F-4261-83BA-F3F0A1575310}" type="slidenum">
              <a:rPr lang="en-US"/>
              <a:pPr/>
              <a:t>57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00400" y="5943600"/>
            <a:ext cx="5544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PPT Updated Jan 31 </a:t>
            </a:r>
            <a:r>
              <a:rPr lang="en-US" smtClean="0">
                <a:solidFill>
                  <a:srgbClr val="FF6600"/>
                </a:solidFill>
              </a:rPr>
              <a:t>2012 0127 </a:t>
            </a:r>
            <a:r>
              <a:rPr lang="en-US" dirty="0" smtClean="0">
                <a:solidFill>
                  <a:srgbClr val="FF6600"/>
                </a:solidFill>
              </a:rPr>
              <a:t>UTC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8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2CE3B3-CF2F-744F-8FD1-361FB32EE4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7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2CE3B3-CF2F-744F-8FD1-361FB32EE4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11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a typeface="ヒラギノ角ゴ Pro W3" charset="-128"/>
              </a:rPr>
              <a:t>LOCAL ANALYSIS &amp; PREDICTION SYSTEM (LAPS)</a:t>
            </a:r>
          </a:p>
        </p:txBody>
      </p:sp>
      <p:grpSp>
        <p:nvGrpSpPr>
          <p:cNvPr id="44034" name="Group 3"/>
          <p:cNvGrpSpPr>
            <a:grpSpLocks/>
          </p:cNvGrpSpPr>
          <p:nvPr/>
        </p:nvGrpSpPr>
        <p:grpSpPr bwMode="auto">
          <a:xfrm>
            <a:off x="2133600" y="838200"/>
            <a:ext cx="6248400" cy="5791200"/>
            <a:chOff x="1536" y="528"/>
            <a:chExt cx="3936" cy="3648"/>
          </a:xfrm>
        </p:grpSpPr>
        <p:sp>
          <p:nvSpPr>
            <p:cNvPr id="44035" name="Oval 4"/>
            <p:cNvSpPr>
              <a:spLocks noChangeArrowheads="1"/>
            </p:cNvSpPr>
            <p:nvPr/>
          </p:nvSpPr>
          <p:spPr bwMode="auto">
            <a:xfrm>
              <a:off x="2592" y="576"/>
              <a:ext cx="720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36" name="Rectangle 5"/>
            <p:cNvSpPr>
              <a:spLocks noChangeArrowheads="1"/>
            </p:cNvSpPr>
            <p:nvPr/>
          </p:nvSpPr>
          <p:spPr bwMode="auto">
            <a:xfrm>
              <a:off x="2160" y="864"/>
              <a:ext cx="1584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/>
                <a:t>Data</a:t>
              </a:r>
              <a:r>
                <a:rPr lang="en-US" sz="2000" dirty="0">
                  <a:solidFill>
                    <a:schemeClr val="bg2"/>
                  </a:solidFill>
                </a:rPr>
                <a:t> </a:t>
              </a:r>
              <a:r>
                <a:rPr lang="en-US" sz="2000" dirty="0"/>
                <a:t>Ingest</a:t>
              </a:r>
            </a:p>
          </p:txBody>
        </p:sp>
        <p:sp>
          <p:nvSpPr>
            <p:cNvPr id="44037" name="AutoShape 6"/>
            <p:cNvSpPr>
              <a:spLocks noChangeArrowheads="1"/>
            </p:cNvSpPr>
            <p:nvPr/>
          </p:nvSpPr>
          <p:spPr bwMode="auto">
            <a:xfrm>
              <a:off x="2544" y="1248"/>
              <a:ext cx="816" cy="432"/>
            </a:xfrm>
            <a:prstGeom prst="can">
              <a:avLst>
                <a:gd name="adj" fmla="val 25000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Intermediate</a:t>
              </a:r>
            </a:p>
            <a:p>
              <a:pPr algn="ctr"/>
              <a:r>
                <a:rPr lang="en-US" sz="1600"/>
                <a:t>data files</a:t>
              </a:r>
              <a:endParaRPr lang="en-US"/>
            </a:p>
          </p:txBody>
        </p:sp>
        <p:sp>
          <p:nvSpPr>
            <p:cNvPr id="44038" name="Rectangle 7"/>
            <p:cNvSpPr>
              <a:spLocks noChangeArrowheads="1"/>
            </p:cNvSpPr>
            <p:nvPr/>
          </p:nvSpPr>
          <p:spPr bwMode="auto">
            <a:xfrm>
              <a:off x="1536" y="2016"/>
              <a:ext cx="768" cy="46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dirty="0" smtClean="0"/>
                <a:t>Classic</a:t>
              </a:r>
              <a:endParaRPr lang="en-US" sz="2400" dirty="0"/>
            </a:p>
            <a:p>
              <a:pPr algn="ctr"/>
              <a:r>
                <a:rPr lang="en-US" sz="2400" dirty="0"/>
                <a:t>analysis</a:t>
              </a:r>
            </a:p>
          </p:txBody>
        </p:sp>
        <p:sp>
          <p:nvSpPr>
            <p:cNvPr id="44039" name="Rectangle 8"/>
            <p:cNvSpPr>
              <a:spLocks noChangeArrowheads="1"/>
            </p:cNvSpPr>
            <p:nvPr/>
          </p:nvSpPr>
          <p:spPr bwMode="auto">
            <a:xfrm>
              <a:off x="2592" y="2016"/>
              <a:ext cx="768" cy="4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GSI</a:t>
              </a:r>
            </a:p>
          </p:txBody>
        </p:sp>
        <p:sp>
          <p:nvSpPr>
            <p:cNvPr id="44040" name="Text Box 9"/>
            <p:cNvSpPr txBox="1">
              <a:spLocks noChangeArrowheads="1"/>
            </p:cNvSpPr>
            <p:nvPr/>
          </p:nvSpPr>
          <p:spPr bwMode="auto">
            <a:xfrm>
              <a:off x="2688" y="528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rPr>
                <a:t>Data</a:t>
              </a:r>
            </a:p>
          </p:txBody>
        </p:sp>
        <p:sp>
          <p:nvSpPr>
            <p:cNvPr id="44041" name="Rectangle 10"/>
            <p:cNvSpPr>
              <a:spLocks noChangeArrowheads="1"/>
            </p:cNvSpPr>
            <p:nvPr/>
          </p:nvSpPr>
          <p:spPr bwMode="auto">
            <a:xfrm>
              <a:off x="3600" y="2016"/>
              <a:ext cx="912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4042" name="Rectangle 11"/>
            <p:cNvSpPr>
              <a:spLocks noChangeArrowheads="1"/>
            </p:cNvSpPr>
            <p:nvPr/>
          </p:nvSpPr>
          <p:spPr bwMode="auto">
            <a:xfrm>
              <a:off x="3648" y="2112"/>
              <a:ext cx="90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STMAS-3D</a:t>
              </a:r>
              <a:endParaRPr lang="en-US" sz="2000" dirty="0"/>
            </a:p>
          </p:txBody>
        </p:sp>
        <p:sp>
          <p:nvSpPr>
            <p:cNvPr id="44043" name="Rectangle 12"/>
            <p:cNvSpPr>
              <a:spLocks noChangeArrowheads="1"/>
            </p:cNvSpPr>
            <p:nvPr/>
          </p:nvSpPr>
          <p:spPr bwMode="auto">
            <a:xfrm>
              <a:off x="2832" y="1776"/>
              <a:ext cx="336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/>
                <a:t>Trans</a:t>
              </a:r>
              <a:endParaRPr lang="en-US"/>
            </a:p>
          </p:txBody>
        </p:sp>
        <p:sp>
          <p:nvSpPr>
            <p:cNvPr id="44044" name="Rectangle 13"/>
            <p:cNvSpPr>
              <a:spLocks noChangeArrowheads="1"/>
            </p:cNvSpPr>
            <p:nvPr/>
          </p:nvSpPr>
          <p:spPr bwMode="auto">
            <a:xfrm>
              <a:off x="2832" y="2688"/>
              <a:ext cx="336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dirty="0"/>
                <a:t>Trans</a:t>
              </a:r>
              <a:endParaRPr lang="en-US" dirty="0"/>
            </a:p>
          </p:txBody>
        </p:sp>
        <p:sp>
          <p:nvSpPr>
            <p:cNvPr id="44048" name="Rectangle 17"/>
            <p:cNvSpPr>
              <a:spLocks noChangeArrowheads="1"/>
            </p:cNvSpPr>
            <p:nvPr/>
          </p:nvSpPr>
          <p:spPr bwMode="auto">
            <a:xfrm>
              <a:off x="2592" y="3072"/>
              <a:ext cx="768" cy="24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</a:rPr>
                <a:t>Model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</a:rPr>
                <a:t>prep</a:t>
              </a:r>
            </a:p>
          </p:txBody>
        </p:sp>
        <p:sp>
          <p:nvSpPr>
            <p:cNvPr id="44049" name="Rectangle 18"/>
            <p:cNvSpPr>
              <a:spLocks noChangeArrowheads="1"/>
            </p:cNvSpPr>
            <p:nvPr/>
          </p:nvSpPr>
          <p:spPr bwMode="auto">
            <a:xfrm>
              <a:off x="1728" y="3504"/>
              <a:ext cx="62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WRF-ARW</a:t>
              </a:r>
              <a:endParaRPr lang="en-US"/>
            </a:p>
          </p:txBody>
        </p:sp>
        <p:sp>
          <p:nvSpPr>
            <p:cNvPr id="44050" name="Rectangle 19"/>
            <p:cNvSpPr>
              <a:spLocks noChangeArrowheads="1"/>
            </p:cNvSpPr>
            <p:nvPr/>
          </p:nvSpPr>
          <p:spPr bwMode="auto">
            <a:xfrm>
              <a:off x="2688" y="3504"/>
              <a:ext cx="62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MM5</a:t>
              </a:r>
              <a:endParaRPr lang="en-US"/>
            </a:p>
          </p:txBody>
        </p:sp>
        <p:sp>
          <p:nvSpPr>
            <p:cNvPr id="44051" name="Rectangle 20"/>
            <p:cNvSpPr>
              <a:spLocks noChangeArrowheads="1"/>
            </p:cNvSpPr>
            <p:nvPr/>
          </p:nvSpPr>
          <p:spPr bwMode="auto">
            <a:xfrm>
              <a:off x="3744" y="3504"/>
              <a:ext cx="62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WRF-NMM</a:t>
              </a:r>
              <a:endParaRPr lang="en-US"/>
            </a:p>
          </p:txBody>
        </p:sp>
        <p:sp>
          <p:nvSpPr>
            <p:cNvPr id="44052" name="Rectangle 21"/>
            <p:cNvSpPr>
              <a:spLocks noChangeArrowheads="1"/>
            </p:cNvSpPr>
            <p:nvPr/>
          </p:nvSpPr>
          <p:spPr bwMode="auto">
            <a:xfrm>
              <a:off x="2640" y="3792"/>
              <a:ext cx="720" cy="384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smtClean="0"/>
                <a:t>Ensemble</a:t>
              </a:r>
            </a:p>
            <a:p>
              <a:pPr algn="ctr"/>
              <a:r>
                <a:rPr lang="en-US" sz="2000" dirty="0" smtClean="0"/>
                <a:t>Forecast</a:t>
              </a:r>
              <a:endParaRPr lang="en-US" dirty="0"/>
            </a:p>
          </p:txBody>
        </p:sp>
        <p:sp>
          <p:nvSpPr>
            <p:cNvPr id="44053" name="Rectangle 22"/>
            <p:cNvSpPr>
              <a:spLocks noChangeArrowheads="1"/>
            </p:cNvSpPr>
            <p:nvPr/>
          </p:nvSpPr>
          <p:spPr bwMode="auto">
            <a:xfrm>
              <a:off x="4800" y="3552"/>
              <a:ext cx="672" cy="43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Verification</a:t>
              </a:r>
            </a:p>
          </p:txBody>
        </p:sp>
        <p:sp>
          <p:nvSpPr>
            <p:cNvPr id="44054" name="Rectangle 23"/>
            <p:cNvSpPr>
              <a:spLocks noChangeArrowheads="1"/>
            </p:cNvSpPr>
            <p:nvPr/>
          </p:nvSpPr>
          <p:spPr bwMode="auto">
            <a:xfrm>
              <a:off x="4656" y="1344"/>
              <a:ext cx="76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Error</a:t>
              </a:r>
            </a:p>
            <a:p>
              <a:pPr algn="ctr"/>
              <a:r>
                <a:rPr lang="en-US" sz="1600"/>
                <a:t>Covariance</a:t>
              </a:r>
            </a:p>
          </p:txBody>
        </p:sp>
        <p:sp>
          <p:nvSpPr>
            <p:cNvPr id="44055" name="Line 24"/>
            <p:cNvSpPr>
              <a:spLocks noChangeShapeType="1"/>
            </p:cNvSpPr>
            <p:nvPr/>
          </p:nvSpPr>
          <p:spPr bwMode="auto">
            <a:xfrm flipH="1">
              <a:off x="3264" y="1584"/>
              <a:ext cx="1392" cy="4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Line 25"/>
            <p:cNvSpPr>
              <a:spLocks noChangeShapeType="1"/>
            </p:cNvSpPr>
            <p:nvPr/>
          </p:nvSpPr>
          <p:spPr bwMode="auto">
            <a:xfrm flipH="1">
              <a:off x="4128" y="1584"/>
              <a:ext cx="528" cy="4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Line 26"/>
            <p:cNvSpPr>
              <a:spLocks noChangeShapeType="1"/>
            </p:cNvSpPr>
            <p:nvPr/>
          </p:nvSpPr>
          <p:spPr bwMode="auto">
            <a:xfrm>
              <a:off x="2928" y="768"/>
              <a:ext cx="0" cy="96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Line 27"/>
            <p:cNvSpPr>
              <a:spLocks noChangeShapeType="1"/>
            </p:cNvSpPr>
            <p:nvPr/>
          </p:nvSpPr>
          <p:spPr bwMode="auto">
            <a:xfrm>
              <a:off x="2928" y="1104"/>
              <a:ext cx="0" cy="192"/>
            </a:xfrm>
            <a:prstGeom prst="line">
              <a:avLst/>
            </a:prstGeom>
            <a:noFill/>
            <a:ln w="38100" cmpd="sng">
              <a:solidFill>
                <a:srgbClr val="F4B93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Line 28"/>
            <p:cNvSpPr>
              <a:spLocks noChangeShapeType="1"/>
            </p:cNvSpPr>
            <p:nvPr/>
          </p:nvSpPr>
          <p:spPr bwMode="auto">
            <a:xfrm>
              <a:off x="2976" y="1680"/>
              <a:ext cx="0" cy="9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0" name="Line 29"/>
            <p:cNvSpPr>
              <a:spLocks noChangeShapeType="1"/>
            </p:cNvSpPr>
            <p:nvPr/>
          </p:nvSpPr>
          <p:spPr bwMode="auto">
            <a:xfrm>
              <a:off x="2976" y="1920"/>
              <a:ext cx="0" cy="9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1" name="Line 30"/>
            <p:cNvSpPr>
              <a:spLocks noChangeShapeType="1"/>
            </p:cNvSpPr>
            <p:nvPr/>
          </p:nvSpPr>
          <p:spPr bwMode="auto">
            <a:xfrm flipH="1">
              <a:off x="1968" y="1680"/>
              <a:ext cx="1008" cy="33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2" name="Line 31"/>
            <p:cNvSpPr>
              <a:spLocks noChangeShapeType="1"/>
            </p:cNvSpPr>
            <p:nvPr/>
          </p:nvSpPr>
          <p:spPr bwMode="auto">
            <a:xfrm>
              <a:off x="2976" y="1680"/>
              <a:ext cx="1104" cy="336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3" name="Line 32"/>
            <p:cNvSpPr>
              <a:spLocks noChangeShapeType="1"/>
            </p:cNvSpPr>
            <p:nvPr/>
          </p:nvSpPr>
          <p:spPr bwMode="auto">
            <a:xfrm>
              <a:off x="2064" y="2448"/>
              <a:ext cx="528" cy="624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Line 34"/>
            <p:cNvSpPr>
              <a:spLocks noChangeShapeType="1"/>
            </p:cNvSpPr>
            <p:nvPr/>
          </p:nvSpPr>
          <p:spPr bwMode="auto">
            <a:xfrm>
              <a:off x="2976" y="2448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6" name="Line 35"/>
            <p:cNvSpPr>
              <a:spLocks noChangeShapeType="1"/>
            </p:cNvSpPr>
            <p:nvPr/>
          </p:nvSpPr>
          <p:spPr bwMode="auto">
            <a:xfrm>
              <a:off x="2976" y="2832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8" name="Line 37"/>
            <p:cNvSpPr>
              <a:spLocks noChangeShapeType="1"/>
            </p:cNvSpPr>
            <p:nvPr/>
          </p:nvSpPr>
          <p:spPr bwMode="auto">
            <a:xfrm>
              <a:off x="2976" y="3312"/>
              <a:ext cx="0" cy="19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9" name="Line 38"/>
            <p:cNvSpPr>
              <a:spLocks noChangeShapeType="1"/>
            </p:cNvSpPr>
            <p:nvPr/>
          </p:nvSpPr>
          <p:spPr bwMode="auto">
            <a:xfrm>
              <a:off x="3360" y="3264"/>
              <a:ext cx="672" cy="2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0" name="Line 39"/>
            <p:cNvSpPr>
              <a:spLocks noChangeShapeType="1"/>
            </p:cNvSpPr>
            <p:nvPr/>
          </p:nvSpPr>
          <p:spPr bwMode="auto">
            <a:xfrm>
              <a:off x="2976" y="3648"/>
              <a:ext cx="0" cy="144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1" name="Line 40"/>
            <p:cNvSpPr>
              <a:spLocks noChangeShapeType="1"/>
            </p:cNvSpPr>
            <p:nvPr/>
          </p:nvSpPr>
          <p:spPr bwMode="auto">
            <a:xfrm>
              <a:off x="3360" y="3888"/>
              <a:ext cx="1440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2" name="Line 41"/>
            <p:cNvSpPr>
              <a:spLocks noChangeShapeType="1"/>
            </p:cNvSpPr>
            <p:nvPr/>
          </p:nvSpPr>
          <p:spPr bwMode="auto">
            <a:xfrm flipV="1">
              <a:off x="5136" y="1728"/>
              <a:ext cx="0" cy="1824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3" name="Freeform 42"/>
            <p:cNvSpPr>
              <a:spLocks/>
            </p:cNvSpPr>
            <p:nvPr/>
          </p:nvSpPr>
          <p:spPr bwMode="auto">
            <a:xfrm>
              <a:off x="3360" y="3264"/>
              <a:ext cx="1584" cy="288"/>
            </a:xfrm>
            <a:custGeom>
              <a:avLst/>
              <a:gdLst>
                <a:gd name="T0" fmla="*/ 0 w 1584"/>
                <a:gd name="T1" fmla="*/ 0 h 288"/>
                <a:gd name="T2" fmla="*/ 1584 w 1584"/>
                <a:gd name="T3" fmla="*/ 0 h 288"/>
                <a:gd name="T4" fmla="*/ 1584 w 1584"/>
                <a:gd name="T5" fmla="*/ 288 h 288"/>
                <a:gd name="T6" fmla="*/ 0 60000 65536"/>
                <a:gd name="T7" fmla="*/ 0 60000 65536"/>
                <a:gd name="T8" fmla="*/ 0 60000 65536"/>
                <a:gd name="T9" fmla="*/ 0 w 1584"/>
                <a:gd name="T10" fmla="*/ 0 h 288"/>
                <a:gd name="T11" fmla="*/ 1584 w 158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4" h="288">
                  <a:moveTo>
                    <a:pt x="0" y="0"/>
                  </a:moveTo>
                  <a:lnTo>
                    <a:pt x="1584" y="0"/>
                  </a:lnTo>
                  <a:lnTo>
                    <a:pt x="1584" y="288"/>
                  </a:lnTo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5" name="Line 44"/>
            <p:cNvSpPr>
              <a:spLocks noChangeShapeType="1"/>
            </p:cNvSpPr>
            <p:nvPr/>
          </p:nvSpPr>
          <p:spPr bwMode="auto">
            <a:xfrm flipH="1">
              <a:off x="3360" y="2448"/>
              <a:ext cx="576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6" name="Line 45"/>
            <p:cNvSpPr>
              <a:spLocks noChangeShapeType="1"/>
            </p:cNvSpPr>
            <p:nvPr/>
          </p:nvSpPr>
          <p:spPr bwMode="auto">
            <a:xfrm>
              <a:off x="2016" y="3648"/>
              <a:ext cx="624" cy="2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7" name="Line 46"/>
            <p:cNvSpPr>
              <a:spLocks noChangeShapeType="1"/>
            </p:cNvSpPr>
            <p:nvPr/>
          </p:nvSpPr>
          <p:spPr bwMode="auto">
            <a:xfrm flipH="1">
              <a:off x="3360" y="3648"/>
              <a:ext cx="672" cy="2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8" name="Line 47"/>
            <p:cNvSpPr>
              <a:spLocks noChangeShapeType="1"/>
            </p:cNvSpPr>
            <p:nvPr/>
          </p:nvSpPr>
          <p:spPr bwMode="auto">
            <a:xfrm flipH="1">
              <a:off x="1968" y="3264"/>
              <a:ext cx="624" cy="2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3352800"/>
            <a:ext cx="1904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+mn-lt"/>
              </a:rPr>
              <a:t>Analysis Scheme</a:t>
            </a:r>
          </a:p>
        </p:txBody>
      </p:sp>
      <p:sp>
        <p:nvSpPr>
          <p:cNvPr id="50" name="Left Brace 49"/>
          <p:cNvSpPr/>
          <p:nvPr/>
        </p:nvSpPr>
        <p:spPr>
          <a:xfrm>
            <a:off x="1838325" y="3200400"/>
            <a:ext cx="219075" cy="687387"/>
          </a:xfrm>
          <a:prstGeom prst="leftBrace">
            <a:avLst>
              <a:gd name="adj1" fmla="val 21339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2" name="Right Brace 51"/>
          <p:cNvSpPr/>
          <p:nvPr/>
        </p:nvSpPr>
        <p:spPr>
          <a:xfrm>
            <a:off x="6934200" y="3275013"/>
            <a:ext cx="223837" cy="687387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4800600"/>
            <a:ext cx="16002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Downscaling</a:t>
            </a:r>
            <a:endParaRPr lang="en-US" sz="2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/>
          <p:cNvCxnSpPr>
            <a:stCxn id="4" idx="3"/>
            <a:endCxn id="44048" idx="1"/>
          </p:cNvCxnSpPr>
          <p:nvPr/>
        </p:nvCxnSpPr>
        <p:spPr>
          <a:xfrm>
            <a:off x="2514600" y="5029200"/>
            <a:ext cx="12954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Societal Needs of LAPS/STMAS</a:t>
            </a:r>
          </a:p>
        </p:txBody>
      </p:sp>
      <p:sp>
        <p:nvSpPr>
          <p:cNvPr id="52226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F6F2B58-8CC2-4A17-AB72-CFD26E144666}" type="slidenum">
              <a:rPr lang="en-US"/>
              <a:pPr/>
              <a:t>60</a:t>
            </a:fld>
            <a:endParaRPr lang="en-US"/>
          </a:p>
        </p:txBody>
      </p:sp>
      <p:sp>
        <p:nvSpPr>
          <p:cNvPr id="52227" name="Rectangular Callout 5"/>
          <p:cNvSpPr>
            <a:spLocks noChangeArrowheads="1"/>
          </p:cNvSpPr>
          <p:nvPr/>
        </p:nvSpPr>
        <p:spPr bwMode="auto">
          <a:xfrm>
            <a:off x="3657600" y="1371600"/>
            <a:ext cx="3124200" cy="838200"/>
          </a:xfrm>
          <a:prstGeom prst="wedgeRectCallout">
            <a:avLst>
              <a:gd name="adj1" fmla="val -53685"/>
              <a:gd name="adj2" fmla="val 106671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rgbClr val="000000"/>
                </a:solidFill>
              </a:rPr>
              <a:t>Quality, portability,</a:t>
            </a:r>
          </a:p>
          <a:p>
            <a:r>
              <a:rPr lang="en-US" sz="2400">
                <a:solidFill>
                  <a:srgbClr val="000000"/>
                </a:solidFill>
              </a:rPr>
              <a:t>efficiency, ease of use</a:t>
            </a:r>
          </a:p>
        </p:txBody>
      </p:sp>
      <p:sp>
        <p:nvSpPr>
          <p:cNvPr id="52228" name="Rectangular Callout 6"/>
          <p:cNvSpPr>
            <a:spLocks noChangeArrowheads="1"/>
          </p:cNvSpPr>
          <p:nvPr/>
        </p:nvSpPr>
        <p:spPr bwMode="auto">
          <a:xfrm>
            <a:off x="4876800" y="2438400"/>
            <a:ext cx="3429000" cy="1219200"/>
          </a:xfrm>
          <a:prstGeom prst="wedgeRectCallout">
            <a:avLst>
              <a:gd name="adj1" fmla="val -84537"/>
              <a:gd name="adj2" fmla="val 4166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rgbClr val="000000"/>
                </a:solidFill>
              </a:rPr>
              <a:t>3-4DVAR, QC, background, covariance, initialization, uncertainty</a:t>
            </a:r>
          </a:p>
        </p:txBody>
      </p:sp>
      <p:sp>
        <p:nvSpPr>
          <p:cNvPr id="52229" name="Rectangular Callout 8"/>
          <p:cNvSpPr>
            <a:spLocks noChangeArrowheads="1"/>
          </p:cNvSpPr>
          <p:nvPr/>
        </p:nvSpPr>
        <p:spPr bwMode="auto">
          <a:xfrm>
            <a:off x="4953000" y="3810000"/>
            <a:ext cx="3429000" cy="1219200"/>
          </a:xfrm>
          <a:prstGeom prst="wedgeRectCallout">
            <a:avLst>
              <a:gd name="adj1" fmla="val -86574"/>
              <a:gd name="adj2" fmla="val -35801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rgbClr val="000000"/>
                </a:solidFill>
              </a:rPr>
              <a:t>Static and dynamic data, new data, rapid update cycle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152400" y="1828800"/>
            <a:ext cx="3505200" cy="3886200"/>
          </a:xfrm>
          <a:prstGeom prst="cloud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LAPS workshop 2010: </a:t>
            </a:r>
            <a:r>
              <a:rPr lang="en-US" sz="2000" b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recommendations</a:t>
            </a:r>
          </a:p>
          <a:p>
            <a:pPr>
              <a:buFont typeface="Times New Roman" charset="0"/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And demands for LAPS/STMAS from 150 users or agencies worldwide</a:t>
            </a:r>
          </a:p>
        </p:txBody>
      </p:sp>
      <p:sp>
        <p:nvSpPr>
          <p:cNvPr id="52231" name="Rectangular Callout 10"/>
          <p:cNvSpPr>
            <a:spLocks noChangeArrowheads="1"/>
          </p:cNvSpPr>
          <p:nvPr/>
        </p:nvSpPr>
        <p:spPr bwMode="auto">
          <a:xfrm>
            <a:off x="3810000" y="5334000"/>
            <a:ext cx="4724400" cy="1219200"/>
          </a:xfrm>
          <a:prstGeom prst="wedgeRectCallout">
            <a:avLst>
              <a:gd name="adj1" fmla="val -63514"/>
              <a:gd name="adj2" fmla="val -101894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srgbClr val="000000"/>
                </a:solidFill>
              </a:rPr>
              <a:t>LAPS-WRF portal, efficiency, documentations, protocol to external developers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0" y="1381"/>
            <a:ext cx="9144000" cy="989219"/>
          </a:xfrm>
        </p:spPr>
        <p:txBody>
          <a:bodyPr/>
          <a:lstStyle/>
          <a:p>
            <a:r>
              <a:rPr lang="en-US" sz="3200" b="1" dirty="0" smtClean="0"/>
              <a:t>DA Plans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0" y="1371601"/>
            <a:ext cx="9144000" cy="5517518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Transferring STMAS downscaling tool to NCEP (2012);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Changing LAPS hot-start to STMAS </a:t>
            </a:r>
            <a:r>
              <a:rPr lang="en-US" sz="2400" dirty="0" err="1" smtClean="0"/>
              <a:t>variational</a:t>
            </a:r>
            <a:r>
              <a:rPr lang="en-US" sz="2400" dirty="0" smtClean="0"/>
              <a:t> hot-start (2013);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Replacing LAPS analysis by STMAS for AWIPS II (2013);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Transiting from LAPS objective analysis to a fully </a:t>
            </a:r>
            <a:r>
              <a:rPr lang="en-US" sz="2400" dirty="0" err="1" smtClean="0"/>
              <a:t>variational</a:t>
            </a:r>
            <a:r>
              <a:rPr lang="en-US" sz="2400" dirty="0" smtClean="0"/>
              <a:t> analysis of STMAS with ensemble error covariance (2014)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Testing new ideas on LAPS/STMAS platform for future improvement of NOAA operational system (e.g., GSI).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Developing STMAS for global data assimilation on an Icosahedral grid (FIM or NIM);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Developing a full 4-DVAR STMAS analysis for NOAA future data assimilation system;</a:t>
            </a: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8909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4998A60-1F04-4934-8018-074AA833046E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4"/>
          <p:cNvSpPr txBox="1">
            <a:spLocks noChangeArrowheads="1"/>
          </p:cNvSpPr>
          <p:nvPr/>
        </p:nvSpPr>
        <p:spPr bwMode="auto">
          <a:xfrm>
            <a:off x="746125" y="950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4754" name="Text Box 6"/>
          <p:cNvSpPr txBox="1">
            <a:spLocks noChangeArrowheads="1"/>
          </p:cNvSpPr>
          <p:nvPr/>
        </p:nvSpPr>
        <p:spPr bwMode="auto">
          <a:xfrm>
            <a:off x="990600" y="120650"/>
            <a:ext cx="73136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</a:rPr>
              <a:t>Gl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</a:rPr>
              <a:t>obal </a:t>
            </a:r>
            <a:r>
              <a:rPr lang="en-US" sz="3200" b="1">
                <a:solidFill>
                  <a:schemeClr val="tx1"/>
                </a:solidFill>
                <a:latin typeface="Arial" pitchFamily="34" charset="0"/>
              </a:rPr>
              <a:t>A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</a:rPr>
              <a:t>nalysis and </a:t>
            </a:r>
            <a:r>
              <a:rPr lang="en-US" sz="3200" b="1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</a:rPr>
              <a:t>rediction </a:t>
            </a:r>
            <a:r>
              <a:rPr lang="en-US" sz="3200" b="1">
                <a:solidFill>
                  <a:schemeClr val="tx1"/>
                </a:solidFill>
                <a:latin typeface="Arial" pitchFamily="34" charset="0"/>
              </a:rPr>
              <a:t>S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</a:rPr>
              <a:t>ystem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</a:rPr>
              <a:t>G-LAPS</a:t>
            </a:r>
          </a:p>
          <a:p>
            <a:pPr algn="ctr"/>
            <a:endParaRPr lang="en-US" sz="1600" b="1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74755" name="Picture 10" descr="s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11"/>
          <p:cNvSpPr txBox="1">
            <a:spLocks noChangeArrowheads="1"/>
          </p:cNvSpPr>
          <p:nvPr/>
        </p:nvSpPr>
        <p:spPr bwMode="auto">
          <a:xfrm>
            <a:off x="212725" y="5726113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Sfc Temperature, MSLP</a:t>
            </a:r>
          </a:p>
        </p:txBody>
      </p:sp>
      <p:pic>
        <p:nvPicPr>
          <p:cNvPr id="7475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C56E78B-DE78-490E-8836-9725BE3CE0A7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8"/>
          <p:cNvSpPr txBox="1">
            <a:spLocks noChangeArrowheads="1"/>
          </p:cNvSpPr>
          <p:nvPr/>
        </p:nvSpPr>
        <p:spPr bwMode="auto">
          <a:xfrm>
            <a:off x="5065713" y="304800"/>
            <a:ext cx="3468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Current GLAPS Status</a:t>
            </a:r>
          </a:p>
        </p:txBody>
      </p:sp>
      <p:sp>
        <p:nvSpPr>
          <p:cNvPr id="75778" name="Text Box 19"/>
          <p:cNvSpPr txBox="1">
            <a:spLocks noChangeArrowheads="1"/>
          </p:cNvSpPr>
          <p:nvPr/>
        </p:nvSpPr>
        <p:spPr bwMode="auto">
          <a:xfrm>
            <a:off x="4953000" y="990600"/>
            <a:ext cx="39020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pitchFamily="34" charset="0"/>
              </a:rPr>
              <a:t> GLAPS is an implementation of the </a:t>
            </a:r>
          </a:p>
          <a:p>
            <a:r>
              <a:rPr lang="en-US" sz="1800">
                <a:solidFill>
                  <a:schemeClr val="tx1"/>
                </a:solidFill>
                <a:latin typeface="Arial" pitchFamily="34" charset="0"/>
              </a:rPr>
              <a:t>Local Analyses and Prediction System (LAPS) currently running over a global domain.</a:t>
            </a:r>
          </a:p>
          <a:p>
            <a:endParaRPr lang="en-US" sz="1800">
              <a:solidFill>
                <a:schemeClr val="tx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pitchFamily="34" charset="0"/>
              </a:rPr>
              <a:t> As a GLAPS first guess the global FIM (with options for GFS and/or ECMWF) is being used. </a:t>
            </a:r>
          </a:p>
          <a:p>
            <a:endParaRPr lang="en-US" sz="1800">
              <a:solidFill>
                <a:schemeClr val="tx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pitchFamily="34" charset="0"/>
              </a:rPr>
              <a:t> An operational version of GLAPS is running with a grid spacing of 21 km on a lat-lon grid projection. </a:t>
            </a:r>
          </a:p>
          <a:p>
            <a:endParaRPr lang="en-US" sz="1800">
              <a:solidFill>
                <a:schemeClr val="tx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pitchFamily="34" charset="0"/>
              </a:rPr>
              <a:t> The analysis is being produced in real time on an hourly basis.</a:t>
            </a:r>
          </a:p>
          <a:p>
            <a:pPr>
              <a:buFontTx/>
              <a:buChar char="•"/>
            </a:pPr>
            <a:endParaRPr lang="en-US" sz="1800">
              <a:solidFill>
                <a:schemeClr val="tx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1800">
                <a:solidFill>
                  <a:schemeClr val="tx1"/>
                </a:solidFill>
                <a:latin typeface="Arial" pitchFamily="34" charset="0"/>
              </a:rPr>
              <a:t>The output is distributed via web interface and with Science On a Sphere.</a:t>
            </a:r>
          </a:p>
          <a:p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5779" name="Text Box 20"/>
          <p:cNvSpPr txBox="1">
            <a:spLocks noChangeArrowheads="1"/>
          </p:cNvSpPr>
          <p:nvPr/>
        </p:nvSpPr>
        <p:spPr bwMode="auto">
          <a:xfrm>
            <a:off x="898525" y="341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6165" name="Picture 21" descr="p01_P3_crop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3048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22"/>
          <p:cNvSpPr txBox="1">
            <a:spLocks noChangeArrowheads="1"/>
          </p:cNvSpPr>
          <p:nvPr/>
        </p:nvSpPr>
        <p:spPr bwMode="auto">
          <a:xfrm>
            <a:off x="228600" y="5105400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500 mb HT, |v|</a:t>
            </a:r>
          </a:p>
        </p:txBody>
      </p:sp>
      <p:sp>
        <p:nvSpPr>
          <p:cNvPr id="757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FCD0480-19CD-474F-8242-D874AE49F4AF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2"/>
          <p:cNvSpPr txBox="1">
            <a:spLocks noChangeArrowheads="1"/>
          </p:cNvSpPr>
          <p:nvPr/>
        </p:nvSpPr>
        <p:spPr bwMode="auto">
          <a:xfrm>
            <a:off x="5410200" y="228600"/>
            <a:ext cx="3176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Future global efforts</a:t>
            </a:r>
          </a:p>
        </p:txBody>
      </p:sp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5105400" y="685800"/>
            <a:ext cx="3810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itchFamily="34" charset="0"/>
              </a:rPr>
              <a:t> Improvement in runtime efficiency and corresponding decrease in grid spacing. </a:t>
            </a:r>
          </a:p>
          <a:p>
            <a:endParaRPr lang="en-US" sz="2200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itchFamily="34" charset="0"/>
              </a:rPr>
              <a:t> Interface with global observational datasets as they become available at ESRL/GSD (e.g. satellite).</a:t>
            </a:r>
          </a:p>
          <a:p>
            <a:endParaRPr lang="en-US" sz="2200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itchFamily="34" charset="0"/>
              </a:rPr>
              <a:t> Continue development on  cylindrical equidistant (</a:t>
            </a:r>
            <a:r>
              <a:rPr lang="en-US" sz="2200" dirty="0" err="1">
                <a:solidFill>
                  <a:schemeClr val="tx1"/>
                </a:solidFill>
                <a:latin typeface="Arial" pitchFamily="34" charset="0"/>
              </a:rPr>
              <a:t>lat-lon</a:t>
            </a:r>
            <a:r>
              <a:rPr lang="en-US" sz="2200" dirty="0">
                <a:solidFill>
                  <a:schemeClr val="tx1"/>
                </a:solidFill>
                <a:latin typeface="Arial" pitchFamily="34" charset="0"/>
              </a:rPr>
              <a:t>) or icosahedral projection.</a:t>
            </a:r>
          </a:p>
          <a:p>
            <a:pPr>
              <a:buFontTx/>
              <a:buChar char="•"/>
            </a:pPr>
            <a:endParaRPr lang="en-US" sz="2200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itchFamily="34" charset="0"/>
              </a:rPr>
              <a:t> Initialization (hot-start) of FIM, transition to holistic models. </a:t>
            </a:r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136525" y="417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4341" name="Picture 5" descr="greenfrac_P3_cropp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304800"/>
            <a:ext cx="6399213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6"/>
          <p:cNvSpPr txBox="1">
            <a:spLocks noChangeArrowheads="1"/>
          </p:cNvSpPr>
          <p:nvPr/>
        </p:nvSpPr>
        <p:spPr bwMode="auto">
          <a:xfrm>
            <a:off x="60325" y="5345113"/>
            <a:ext cx="2341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Green Fraction Climatology</a:t>
            </a:r>
          </a:p>
        </p:txBody>
      </p:sp>
      <p:sp>
        <p:nvSpPr>
          <p:cNvPr id="901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3B27647-46AD-45F5-83ED-F13C0E6E8EF5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16900" cy="1130300"/>
          </a:xfrm>
        </p:spPr>
        <p:txBody>
          <a:bodyPr/>
          <a:lstStyle/>
          <a:p>
            <a:r>
              <a:rPr lang="en-US" sz="3200" b="1" dirty="0" smtClean="0"/>
              <a:t>Future DA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371600"/>
            <a:ext cx="8216900" cy="5029200"/>
          </a:xfrm>
        </p:spPr>
        <p:txBody>
          <a:bodyPr/>
          <a:lstStyle/>
          <a:p>
            <a:r>
              <a:rPr lang="en-US" dirty="0" smtClean="0"/>
              <a:t>Serving societal needs based on the feedbacks: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Improving analysis quality, portability, efficiency, and easy to use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Transiting from LAPS to STMAS multi-scale 3-4DVAR addressing covariance, balance and uncertainty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Assimilating new data, i.e., new satellite and radar data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Building LAPS portal, documentations and protocols for collaborations</a:t>
            </a:r>
          </a:p>
          <a:p>
            <a:endParaRPr lang="en-US" sz="2000" dirty="0" smtClean="0"/>
          </a:p>
          <a:p>
            <a:r>
              <a:rPr lang="en-US" dirty="0" smtClean="0"/>
              <a:t>Improving NOAA DA operational systems: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Testing and developing new technique, such as control variables and </a:t>
            </a:r>
            <a:r>
              <a:rPr lang="en-US" dirty="0" err="1" smtClean="0"/>
              <a:t>multigrid</a:t>
            </a:r>
            <a:r>
              <a:rPr lang="en-US" dirty="0" smtClean="0"/>
              <a:t>, on LAPS/STMAS platform;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Building more portable modules for improving operational systems.</a:t>
            </a:r>
          </a:p>
        </p:txBody>
      </p:sp>
      <p:sp>
        <p:nvSpPr>
          <p:cNvPr id="9113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EFD2425-44FA-41A6-8CB6-C301ADEABD3C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icture 1" descr="laps_installations.png"/>
          <p:cNvSpPr>
            <a:spLocks noChangeAspect="1"/>
          </p:cNvSpPr>
          <p:nvPr/>
        </p:nvSpPr>
        <p:spPr bwMode="auto">
          <a:xfrm>
            <a:off x="0" y="990600"/>
            <a:ext cx="9166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3" name="Title 5"/>
          <p:cNvSpPr>
            <a:spLocks noGrp="1"/>
          </p:cNvSpPr>
          <p:nvPr>
            <p:ph type="title"/>
          </p:nvPr>
        </p:nvSpPr>
        <p:spPr>
          <a:xfrm>
            <a:off x="-457200" y="-228600"/>
            <a:ext cx="8229600" cy="8382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LAPS Worldwide Users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120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1F19311-7351-4107-93C0-B3DD9BC98010}" type="slidenum">
              <a:rPr lang="en-US"/>
              <a:pPr/>
              <a:t>66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32"/>
            <a:ext cx="9144000" cy="506563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181600"/>
            <a:ext cx="9144000" cy="1676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b="1" dirty="0" smtClean="0">
                <a:solidFill>
                  <a:srgbClr val="0000FF"/>
                </a:solidFill>
              </a:rPr>
              <a:t>LAPS USER BASE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NOAA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~120 WFOs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Other US Agencies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DHS, complete list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International agencies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KMA, CMA, CWB, Finland, Italy, Spain,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252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Skill comparison with ECMWF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E3B472F-3CBD-4720-9B6B-290378A36A57}" type="slidenum">
              <a:rPr lang="en-US"/>
              <a:pPr/>
              <a:t>67</a:t>
            </a:fld>
            <a:endParaRPr lang="en-US"/>
          </a:p>
        </p:txBody>
      </p:sp>
      <p:pic>
        <p:nvPicPr>
          <p:cNvPr id="34819" name="Picture 4" descr="zrms_NH500mb_day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cordieoff_HGT_P1000_G2NHX_00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4478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5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STMAS APPROACH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169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STMAS uses a multigrid technique 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800" dirty="0" smtClean="0"/>
              <a:t> combining the advantages of LAPS analysis and other modern data assimilation techniques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Multiscale (advantage from LAPS)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Hotstart (advantage from LAPS) 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Variational with ensemble at proper scales (advantage from 3-4DVAR and </a:t>
            </a:r>
            <a:r>
              <a:rPr lang="en-US" sz="2000" dirty="0" err="1" smtClean="0"/>
              <a:t>EnKF</a:t>
            </a:r>
            <a:r>
              <a:rPr lang="en-US" sz="2000" dirty="0" smtClean="0"/>
              <a:t>)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2800" dirty="0" smtClean="0"/>
              <a:t> reducing their limitations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Balance (both LAPS, 3DVAR and ensemble filters)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Covariance (LAPS, 3DVAR and 4DVAR)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Efficiency (3DVAR and 4DVAR)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000" dirty="0" smtClean="0"/>
              <a:t>All data sources in a unified balance analysis (LAPS)</a:t>
            </a:r>
          </a:p>
        </p:txBody>
      </p:sp>
      <p:sp>
        <p:nvSpPr>
          <p:cNvPr id="3993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C3F7F0-39A4-48A5-AB95-4F957FB5788B}" type="slidenum">
              <a:rPr lang="en-US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5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Arial" pitchFamily="34" charset="0"/>
              </a:rPr>
              <a:t>Future Modeling Plans</a:t>
            </a:r>
            <a:br>
              <a:rPr lang="en-US" sz="3600" b="1" dirty="0" smtClean="0">
                <a:latin typeface="Arial" pitchFamily="34" charset="0"/>
              </a:rPr>
            </a:br>
            <a:r>
              <a:rPr lang="en-US" sz="3600" b="1" dirty="0" smtClean="0">
                <a:latin typeface="Arial" pitchFamily="34" charset="0"/>
              </a:rPr>
              <a:t>(User Driven)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533400" y="1416050"/>
            <a:ext cx="8304213" cy="475615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sz="2200" b="1" dirty="0" smtClean="0">
                <a:solidFill>
                  <a:srgbClr val="660066"/>
                </a:solidFill>
                <a:latin typeface="Arial" pitchFamily="34" charset="0"/>
              </a:rPr>
              <a:t>QPF (HMT)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</a:rPr>
              <a:t> Continue to improve winter season QPF and PQPF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</a:rPr>
              <a:t> Microphysics related research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</a:rPr>
              <a:t> Ensemble stream flow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200" dirty="0" smtClean="0">
                <a:latin typeface="Arial" pitchFamily="34" charset="0"/>
              </a:rPr>
              <a:t>                         </a:t>
            </a:r>
            <a:r>
              <a:rPr lang="en-US" sz="2200" b="1" dirty="0" smtClean="0">
                <a:solidFill>
                  <a:srgbClr val="660066"/>
                </a:solidFill>
                <a:latin typeface="Arial" pitchFamily="34" charset="0"/>
              </a:rPr>
              <a:t>Convective weather (HWT)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</a:rPr>
              <a:t>Increased resolution </a:t>
            </a:r>
            <a:r>
              <a:rPr lang="en-US" sz="2200" dirty="0" err="1" smtClean="0">
                <a:latin typeface="Arial" pitchFamily="34" charset="0"/>
              </a:rPr>
              <a:t>diabatic</a:t>
            </a:r>
            <a:r>
              <a:rPr lang="en-US" sz="2200" dirty="0" smtClean="0">
                <a:latin typeface="Arial" pitchFamily="34" charset="0"/>
              </a:rPr>
              <a:t> NWP initialization (LAPS/STMAS)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</a:rPr>
              <a:t>Increased spatial/temporal resolution forecasts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</a:rPr>
              <a:t>Ensemble approach (DET)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Ongoing verification for both analyses and forecasts for various fields including solar radiation</a:t>
            </a:r>
          </a:p>
          <a:p>
            <a:pPr eaLnBrk="1" hangingPunct="1"/>
            <a:endParaRPr lang="en-US" sz="2200" dirty="0" smtClean="0">
              <a:latin typeface="Arial" pitchFamily="34" charset="0"/>
            </a:endParaRPr>
          </a:p>
          <a:p>
            <a:pPr eaLnBrk="1" hangingPunct="1"/>
            <a:endParaRPr lang="en-US" sz="2200" dirty="0" smtClean="0">
              <a:latin typeface="Arial" pitchFamily="34" charset="0"/>
            </a:endParaRPr>
          </a:p>
          <a:p>
            <a:pPr eaLnBrk="1" hangingPunct="1"/>
            <a:endParaRPr lang="en-US" sz="2200" dirty="0" smtClean="0">
              <a:latin typeface="Arial" pitchFamily="34" charset="0"/>
            </a:endParaRP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68FBFE3-4948-46F6-A02E-7A1A4FB8C684}" type="slidenum">
              <a:rPr lang="en-US">
                <a:latin typeface="Arial" pitchFamily="34" charset="0"/>
              </a:rPr>
              <a:pPr/>
              <a:t>69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8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ROLE OF LAPS IN NOAA &amp; ENTERPRISE</a:t>
            </a:r>
            <a:endParaRPr lang="en-US" sz="2400" b="1" dirty="0">
              <a:solidFill>
                <a:srgbClr val="3333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6400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</a:rPr>
              <a:t>Purpose </a:t>
            </a:r>
            <a:r>
              <a:rPr lang="en-US" dirty="0" smtClean="0"/>
              <a:t>– NWP system for</a:t>
            </a:r>
          </a:p>
          <a:p>
            <a:pPr lvl="1" eaLnBrk="1" hangingPunct="1">
              <a:defRPr/>
            </a:pPr>
            <a:r>
              <a:rPr lang="en-US" dirty="0" smtClean="0"/>
              <a:t>Situational awareness - </a:t>
            </a:r>
            <a:r>
              <a:rPr lang="en-US" dirty="0" err="1" smtClean="0"/>
              <a:t>Nowcasting</a:t>
            </a:r>
            <a:endParaRPr lang="en-US" dirty="0" smtClean="0"/>
          </a:p>
          <a:p>
            <a:pPr lvl="2" eaLnBrk="1" hangingPunct="1">
              <a:defRPr/>
            </a:pPr>
            <a:r>
              <a:rPr lang="en-US" dirty="0" smtClean="0"/>
              <a:t>Verification</a:t>
            </a:r>
          </a:p>
          <a:p>
            <a:pPr lvl="1" eaLnBrk="1" hangingPunct="1">
              <a:defRPr/>
            </a:pPr>
            <a:r>
              <a:rPr lang="en-US" dirty="0" smtClean="0"/>
              <a:t>Warn-On-Forecasting</a:t>
            </a:r>
          </a:p>
          <a:p>
            <a:pPr lvl="2" eaLnBrk="1" hangingPunct="1">
              <a:defRPr/>
            </a:pPr>
            <a:r>
              <a:rPr lang="en-US" dirty="0" smtClean="0"/>
              <a:t>For severe weather, convective initiation, aviation, fire weather, hydrometeorology, etc</a:t>
            </a:r>
          </a:p>
          <a:p>
            <a:pPr eaLnBrk="1" hangingPunct="1">
              <a:defRPr/>
            </a:pPr>
            <a:r>
              <a:rPr lang="en-US" sz="3176" b="1" dirty="0" smtClean="0">
                <a:solidFill>
                  <a:srgbClr val="0000FF"/>
                </a:solidFill>
              </a:rPr>
              <a:t>Unique / critical qualities</a:t>
            </a:r>
          </a:p>
          <a:p>
            <a:pPr lvl="1" eaLnBrk="1" hangingPunct="1">
              <a:defRPr/>
            </a:pPr>
            <a:r>
              <a:rPr lang="en-US" dirty="0" smtClean="0"/>
              <a:t>Consistency with observations - </a:t>
            </a:r>
            <a:r>
              <a:rPr lang="en-US" dirty="0" smtClean="0">
                <a:solidFill>
                  <a:srgbClr val="E600FF"/>
                </a:solidFill>
              </a:rPr>
              <a:t>Quality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E600FF"/>
                </a:solidFill>
              </a:rPr>
              <a:t>Fine scales </a:t>
            </a:r>
            <a:r>
              <a:rPr lang="en-US" dirty="0" smtClean="0"/>
              <a:t>to resolve severe weather related processes (1-3 km)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E600FF"/>
                </a:solidFill>
              </a:rPr>
              <a:t>Efficiency</a:t>
            </a:r>
            <a:r>
              <a:rPr lang="en-US" dirty="0" smtClean="0"/>
              <a:t> for reduced latency and v. frequent updates (5-15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</a:p>
          <a:p>
            <a:pPr lvl="1">
              <a:defRPr/>
            </a:pPr>
            <a:r>
              <a:rPr lang="en-US" dirty="0">
                <a:solidFill>
                  <a:srgbClr val="E600FF"/>
                </a:solidFill>
              </a:rPr>
              <a:t>Ease of use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E600FF"/>
                </a:solidFill>
              </a:rPr>
              <a:t>Portability</a:t>
            </a:r>
          </a:p>
          <a:p>
            <a:pPr eaLnBrk="1" hangingPunct="1">
              <a:defRPr/>
            </a:pPr>
            <a:r>
              <a:rPr lang="en-US" sz="3176" b="1" dirty="0" smtClean="0">
                <a:solidFill>
                  <a:srgbClr val="0000FF"/>
                </a:solidFill>
              </a:rPr>
              <a:t>Users – </a:t>
            </a:r>
            <a:r>
              <a:rPr lang="en-US" sz="3176" b="1" dirty="0" smtClean="0"/>
              <a:t>150+ users</a:t>
            </a:r>
          </a:p>
          <a:p>
            <a:pPr lvl="1" eaLnBrk="1" hangingPunct="1">
              <a:defRPr/>
            </a:pPr>
            <a:r>
              <a:rPr lang="en-US" dirty="0" smtClean="0"/>
              <a:t>NWS </a:t>
            </a:r>
            <a:r>
              <a:rPr lang="en-US" dirty="0" err="1" smtClean="0"/>
              <a:t>WFOs</a:t>
            </a:r>
            <a:r>
              <a:rPr lang="en-US" dirty="0" smtClean="0"/>
              <a:t> – AWIPS2</a:t>
            </a:r>
          </a:p>
          <a:p>
            <a:pPr lvl="2" eaLnBrk="1" hangingPunct="1">
              <a:defRPr/>
            </a:pPr>
            <a:r>
              <a:rPr lang="en-US" dirty="0" smtClean="0"/>
              <a:t>Critical for local control of analysis (incl. QC) &amp; WOF process</a:t>
            </a:r>
          </a:p>
          <a:p>
            <a:pPr lvl="1" eaLnBrk="1" hangingPunct="1">
              <a:defRPr/>
            </a:pPr>
            <a:r>
              <a:rPr lang="en-US" dirty="0" smtClean="0"/>
              <a:t>Other US agencies, private sector, academia</a:t>
            </a:r>
          </a:p>
          <a:p>
            <a:pPr lvl="1" eaLnBrk="1" hangingPunct="1">
              <a:defRPr/>
            </a:pPr>
            <a:r>
              <a:rPr lang="en-US" dirty="0" smtClean="0"/>
              <a:t>International applications – numerous countries / weather services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sz="3200" b="1" dirty="0" smtClean="0"/>
              <a:t>SUMMARY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16900" cy="4513263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There is societal need worldwide of LAPS/STMAS as well as NOAA WFOs, HMT etc.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LAPS/STMAS provides a research and development platform for improving NOAA operational data assimilation systems,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400" dirty="0" smtClean="0"/>
              <a:t>New ideas, techniques and methodologies;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400" dirty="0" smtClean="0"/>
              <a:t>New data sources;</a:t>
            </a:r>
          </a:p>
          <a:p>
            <a:pPr marL="857250" lvl="1" indent="-457200">
              <a:buFont typeface="Courier New" pitchFamily="49" charset="0"/>
              <a:buChar char="o"/>
            </a:pPr>
            <a:r>
              <a:rPr lang="en-US" sz="2400" dirty="0" smtClean="0"/>
              <a:t>Efficiency and latency.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In the past two years, great improvement is made on DA, cycling, downscaling, ensemble and model initialization.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1181BE0-EF48-4AE5-A25F-FF2833F699DA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2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2152650"/>
          </a:xfrm>
        </p:spPr>
        <p:txBody>
          <a:bodyPr/>
          <a:lstStyle/>
          <a:p>
            <a:r>
              <a:rPr lang="en-US" b="1" dirty="0" smtClean="0"/>
              <a:t>PART </a:t>
            </a:r>
            <a:r>
              <a:rPr lang="en-US" dirty="0" smtClean="0"/>
              <a:t>IV</a:t>
            </a:r>
            <a:r>
              <a:rPr lang="en-US" b="1" dirty="0" smtClean="0"/>
              <a:t>: 1. Improving Wind Forecasts using Downscaling </a:t>
            </a:r>
            <a:br>
              <a:rPr lang="en-US" b="1" dirty="0" smtClean="0"/>
            </a:br>
            <a:r>
              <a:rPr lang="en-US" b="1" dirty="0" smtClean="0"/>
              <a:t>2. Cycling</a:t>
            </a:r>
          </a:p>
        </p:txBody>
      </p:sp>
      <p:sp>
        <p:nvSpPr>
          <p:cNvPr id="76802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Hongli Jiang</a:t>
            </a:r>
          </a:p>
        </p:txBody>
      </p:sp>
      <p:sp>
        <p:nvSpPr>
          <p:cNvPr id="76803" name="Slide Number Placeholder 2"/>
          <p:cNvSpPr>
            <a:spLocks noGrp="1"/>
          </p:cNvSpPr>
          <p:nvPr>
            <p:ph type="sldNum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B4EC6F4-0BFD-42B5-A487-ED5BE59B90B1}" type="slidenum">
              <a:rPr lang="en-US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3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762000"/>
            <a:ext cx="8915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From global scale data on 20 – 100 km (horizontal grid spacing),  to regional scale data on 1 – 20 km, to local scale 10 – 500 m, data must be downscaled to obtain both spatial and temporal representation;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In regions over complex terrain, observations are sparse, or lack of high-quality measurements, downscaled data will provide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ヒラギノ角ゴ Pro W3" charset="-128"/>
              </a:rPr>
              <a:t>dynamically balanced fine scale proxy for analysis;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itchFamily="34" charset="0"/>
              <a:ea typeface="ヒラギノ角ゴ Pro W3" charset="-128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ヒラギノ角ゴ Pro W3" charset="-128"/>
              </a:rPr>
              <a:t>ownscaled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</a:rPr>
              <a:t>data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ヒラギノ角ゴ Pro W3" charset="-128"/>
              </a:rPr>
              <a:t>is needed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ヒラギノ角ゴ Pro W3" charset="-128"/>
              </a:rPr>
              <a:t>to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ヒラギノ角ゴ Pro W3" charset="-128"/>
              </a:rPr>
              <a:t>initialize a fine scale forecast model;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>
              <a:solidFill>
                <a:srgbClr val="000090"/>
              </a:solidFill>
              <a:latin typeface="Calibri" pitchFamily="34" charset="0"/>
              <a:ea typeface="ヒラギノ角ゴ Pro W3" charset="-128"/>
            </a:endParaRPr>
          </a:p>
        </p:txBody>
      </p:sp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895350" y="76200"/>
            <a:ext cx="7258050" cy="665163"/>
          </a:xfrm>
        </p:spPr>
        <p:txBody>
          <a:bodyPr lIns="91440" tIns="45720" rIns="91440" bIns="45720"/>
          <a:lstStyle/>
          <a:p>
            <a:pPr defTabSz="914400" eaLnBrk="1" hangingPunct="1"/>
            <a:r>
              <a:rPr lang="en-US" sz="3600" b="1" dirty="0" smtClean="0">
                <a:solidFill>
                  <a:schemeClr val="tx1"/>
                </a:solidFill>
              </a:rPr>
              <a:t>Why downscaling </a:t>
            </a:r>
            <a:r>
              <a:rPr lang="en-US" sz="3600" b="1" dirty="0" smtClean="0"/>
              <a:t>(in general)?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5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200" y="1295400"/>
            <a:ext cx="9067800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lvl="1" indent="-5715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Fire weather:  </a:t>
            </a:r>
            <a:endParaRPr lang="en-US" dirty="0">
              <a:solidFill>
                <a:srgbClr val="000000"/>
              </a:solidFill>
              <a:latin typeface="+mj-lt"/>
            </a:endParaRPr>
          </a:p>
          <a:p>
            <a:pPr marL="971550" lvl="2" indent="-571500">
              <a:buFont typeface="Courier New" pitchFamily="49" charset="0"/>
              <a:buChar char="o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To generate high resolution winds over complex terrain;</a:t>
            </a:r>
            <a:endParaRPr lang="en-US" dirty="0">
              <a:solidFill>
                <a:srgbClr val="000000"/>
              </a:solidFill>
              <a:latin typeface="+mn-lt"/>
            </a:endParaRPr>
          </a:p>
          <a:p>
            <a:pPr marL="971550" lvl="2" indent="-571500">
              <a:buFont typeface="Courier New" pitchFamily="49" charset="0"/>
              <a:buChar char="o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To compensate model limitation: WRF output at 1km resolution over complex terrain is noisy; runs slowly;</a:t>
            </a:r>
          </a:p>
          <a:p>
            <a:pPr marL="571500" lvl="1" indent="-5715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Aviation:</a:t>
            </a:r>
            <a:endParaRPr lang="en-US" dirty="0">
              <a:solidFill>
                <a:srgbClr val="000000"/>
              </a:solidFill>
              <a:latin typeface="+mn-lt"/>
            </a:endParaRPr>
          </a:p>
          <a:p>
            <a:pPr marL="971550" lvl="2" indent="-571500">
              <a:buFont typeface="Courier New" pitchFamily="49" charset="0"/>
              <a:buChar char="o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To improve terminal scale wind forecasts;</a:t>
            </a:r>
          </a:p>
          <a:p>
            <a:pPr marL="571500" lvl="1" indent="-5715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Renewable energy: </a:t>
            </a:r>
            <a:endParaRPr lang="en-US" dirty="0">
              <a:solidFill>
                <a:srgbClr val="000000"/>
              </a:solidFill>
            </a:endParaRPr>
          </a:p>
          <a:p>
            <a:pPr marL="971550" lvl="2" indent="-571500">
              <a:buFont typeface="Courier New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To improve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boundary layer winds especially with complex terrain and land cover variations;</a:t>
            </a:r>
            <a:r>
              <a:rPr lang="en-US" dirty="0" smtClean="0">
                <a:solidFill>
                  <a:srgbClr val="000000"/>
                </a:solidFill>
                <a:ea typeface="ヒラギノ角ゴ Pro W3" charset="-128"/>
              </a:rPr>
              <a:t> </a:t>
            </a:r>
            <a:endParaRPr lang="en-US" dirty="0">
              <a:solidFill>
                <a:srgbClr val="000000"/>
              </a:solidFill>
              <a:ea typeface="ヒラギノ角ゴ Pro W3" charset="-128"/>
            </a:endParaRPr>
          </a:p>
          <a:p>
            <a:pPr marL="571500" lvl="1" indent="-5715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n-lt"/>
                <a:ea typeface="ヒラギノ角ゴ Pro W3" charset="-128"/>
              </a:rPr>
              <a:t>NCEP </a:t>
            </a:r>
            <a:r>
              <a:rPr lang="en-US" dirty="0">
                <a:solidFill>
                  <a:srgbClr val="000000"/>
                </a:solidFill>
                <a:latin typeface="+mn-lt"/>
                <a:ea typeface="ヒラギノ角ゴ Pro W3" charset="-128"/>
              </a:rPr>
              <a:t>expresses strong interest in </a:t>
            </a:r>
            <a:r>
              <a:rPr lang="en-US" dirty="0" smtClean="0">
                <a:solidFill>
                  <a:srgbClr val="000000"/>
                </a:solidFill>
                <a:latin typeface="+mn-lt"/>
                <a:ea typeface="ヒラギノ角ゴ Pro W3" charset="-128"/>
              </a:rPr>
              <a:t>the </a:t>
            </a:r>
            <a:r>
              <a:rPr lang="en-US" dirty="0">
                <a:solidFill>
                  <a:srgbClr val="000000"/>
                </a:solidFill>
                <a:latin typeface="+mn-lt"/>
                <a:ea typeface="ヒラギノ角ゴ Pro W3" charset="-128"/>
              </a:rPr>
              <a:t>downscaling</a:t>
            </a:r>
            <a:r>
              <a:rPr lang="en-US" dirty="0" smtClean="0">
                <a:solidFill>
                  <a:srgbClr val="000000"/>
                </a:solidFill>
                <a:latin typeface="+mn-lt"/>
                <a:ea typeface="ヒラギノ角ゴ Pro W3" charset="-128"/>
              </a:rPr>
              <a:t>;</a:t>
            </a:r>
            <a:endParaRPr lang="en-US" dirty="0">
              <a:solidFill>
                <a:srgbClr val="000000"/>
              </a:solidFill>
              <a:latin typeface="+mn-lt"/>
              <a:ea typeface="ヒラギノ角ゴ Pro W3" charset="-128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itchFamily="34" charset="0"/>
              <a:ea typeface="ヒラギノ角ゴ Pro W3" charset="-128"/>
            </a:endParaRPr>
          </a:p>
        </p:txBody>
      </p:sp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895350" y="381000"/>
            <a:ext cx="7486650" cy="665163"/>
          </a:xfrm>
        </p:spPr>
        <p:txBody>
          <a:bodyPr lIns="91440" tIns="45720" rIns="91440" bIns="45720"/>
          <a:lstStyle/>
          <a:p>
            <a:pPr defTabSz="914400" eaLnBrk="1" hangingPunct="1"/>
            <a:r>
              <a:rPr lang="en-US" sz="3600" b="1" dirty="0" smtClean="0"/>
              <a:t>Why do we need downscaling?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152400" y="4267201"/>
            <a:ext cx="8991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At each grid level, it is variational with physically-based balances to yield a solution.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At each finer grid, additional (smaller) scale information is introduced.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At the finest grid, the solution is the downscaled fields; </a:t>
            </a:r>
            <a:endParaRPr lang="en-US" altLang="zh-TW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-76200"/>
            <a:ext cx="8229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charset="0"/>
                <a:ea typeface="MS PGothic" pitchFamily="34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charset="0"/>
                <a:ea typeface="MS PGothic" pitchFamily="34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charset="0"/>
                <a:ea typeface="MS PGothic" pitchFamily="34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Calibri" charset="0"/>
                <a:ea typeface="MS PGothic" pitchFamily="34" charset="-128"/>
                <a:cs typeface="ＭＳ Ｐゴシック" charset="-128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4400" eaLnBrk="1" hangingPunct="1"/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Multiscale Downscaling Technique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grpSp>
        <p:nvGrpSpPr>
          <p:cNvPr id="10" name="Group 288"/>
          <p:cNvGrpSpPr>
            <a:grpSpLocks/>
          </p:cNvGrpSpPr>
          <p:nvPr/>
        </p:nvGrpSpPr>
        <p:grpSpPr bwMode="auto">
          <a:xfrm>
            <a:off x="0" y="607374"/>
            <a:ext cx="8686800" cy="3736026"/>
            <a:chOff x="-325438" y="1202245"/>
            <a:chExt cx="8686800" cy="3974305"/>
          </a:xfrm>
        </p:grpSpPr>
        <p:pic>
          <p:nvPicPr>
            <p:cNvPr id="11" name="Picture 3" descr="Downscaling_illustration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5453" r="3529" b="17271"/>
            <a:stretch>
              <a:fillRect/>
            </a:stretch>
          </p:blipFill>
          <p:spPr bwMode="auto">
            <a:xfrm>
              <a:off x="3124201" y="2438400"/>
              <a:ext cx="1904999" cy="1844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43"/>
            <p:cNvGrpSpPr>
              <a:grpSpLocks/>
            </p:cNvGrpSpPr>
            <p:nvPr/>
          </p:nvGrpSpPr>
          <p:grpSpPr bwMode="auto">
            <a:xfrm>
              <a:off x="2705099" y="1204614"/>
              <a:ext cx="2913061" cy="1017639"/>
              <a:chOff x="3726468" y="1197042"/>
              <a:chExt cx="1528170" cy="359408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3726468" y="1197042"/>
                <a:ext cx="1528170" cy="359408"/>
              </a:xfrm>
              <a:prstGeom prst="roundRect">
                <a:avLst>
                  <a:gd name="adj" fmla="val 10000"/>
                </a:avLst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66" name="Rounded Rectangle 4"/>
              <p:cNvSpPr/>
              <p:nvPr/>
            </p:nvSpPr>
            <p:spPr>
              <a:xfrm>
                <a:off x="3786428" y="1197042"/>
                <a:ext cx="1468210" cy="3307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255" tIns="8255" rIns="8255" bIns="8255" spcCol="1270" anchor="ctr"/>
              <a:lstStyle/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  <a:buFont typeface="Times New Roman" charset="0"/>
                  <a:buNone/>
                  <a:defRPr/>
                </a:pPr>
                <a:r>
                  <a:rPr lang="en-US" b="1" dirty="0" smtClean="0">
                    <a:cs typeface="Arial" pitchFamily="34" charset="0"/>
                  </a:rPr>
                  <a:t>Outpu</a:t>
                </a:r>
                <a:r>
                  <a:rPr lang="en-US" dirty="0" smtClean="0">
                    <a:cs typeface="Arial" pitchFamily="34" charset="0"/>
                  </a:rPr>
                  <a:t>t: downscaled fields</a:t>
                </a:r>
                <a:endParaRPr lang="en-US" dirty="0">
                  <a:cs typeface="Arial" pitchFamily="34" charset="0"/>
                </a:endParaRPr>
              </a:p>
            </p:txBody>
          </p:sp>
        </p:grpSp>
        <p:grpSp>
          <p:nvGrpSpPr>
            <p:cNvPr id="14" name="Group 33"/>
            <p:cNvGrpSpPr>
              <a:grpSpLocks/>
            </p:cNvGrpSpPr>
            <p:nvPr/>
          </p:nvGrpSpPr>
          <p:grpSpPr bwMode="auto">
            <a:xfrm>
              <a:off x="76200" y="2385056"/>
              <a:ext cx="2057400" cy="1958344"/>
              <a:chOff x="4424855" y="1324325"/>
              <a:chExt cx="3561638" cy="3590663"/>
            </a:xfrm>
          </p:grpSpPr>
          <p:cxnSp>
            <p:nvCxnSpPr>
              <p:cNvPr id="50" name="Straight Connector 49"/>
              <p:cNvCxnSpPr>
                <a:cxnSpLocks noChangeShapeType="1"/>
              </p:cNvCxnSpPr>
              <p:nvPr/>
            </p:nvCxnSpPr>
            <p:spPr bwMode="auto">
              <a:xfrm>
                <a:off x="4512797" y="1430767"/>
                <a:ext cx="3383007" cy="291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Straight Connector 50"/>
              <p:cNvCxnSpPr>
                <a:cxnSpLocks noChangeShapeType="1"/>
              </p:cNvCxnSpPr>
              <p:nvPr/>
            </p:nvCxnSpPr>
            <p:spPr bwMode="auto">
              <a:xfrm>
                <a:off x="4512797" y="4821586"/>
                <a:ext cx="3383007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Straight Connector 51"/>
              <p:cNvCxnSpPr>
                <a:cxnSpLocks noChangeShapeType="1"/>
              </p:cNvCxnSpPr>
              <p:nvPr/>
            </p:nvCxnSpPr>
            <p:spPr bwMode="auto">
              <a:xfrm rot="5400000">
                <a:off x="2818842" y="3127631"/>
                <a:ext cx="3387909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Straight Connector 52"/>
              <p:cNvCxnSpPr>
                <a:cxnSpLocks noChangeShapeType="1"/>
              </p:cNvCxnSpPr>
              <p:nvPr/>
            </p:nvCxnSpPr>
            <p:spPr bwMode="auto">
              <a:xfrm rot="5400000">
                <a:off x="6201849" y="3124721"/>
                <a:ext cx="3387909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Straight Connector 53"/>
              <p:cNvCxnSpPr>
                <a:cxnSpLocks noChangeShapeType="1"/>
              </p:cNvCxnSpPr>
              <p:nvPr/>
            </p:nvCxnSpPr>
            <p:spPr bwMode="auto">
              <a:xfrm>
                <a:off x="4515546" y="3130543"/>
                <a:ext cx="338025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Straight Connector 54"/>
              <p:cNvCxnSpPr>
                <a:cxnSpLocks noChangeShapeType="1"/>
              </p:cNvCxnSpPr>
              <p:nvPr/>
            </p:nvCxnSpPr>
            <p:spPr bwMode="auto">
              <a:xfrm rot="5400000">
                <a:off x="4475994" y="3124721"/>
                <a:ext cx="3387909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>
                <a:off x="7805113" y="4728447"/>
                <a:ext cx="181380" cy="1862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auto">
              <a:xfrm>
                <a:off x="6079258" y="4728447"/>
                <a:ext cx="181380" cy="1862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4424855" y="4728447"/>
                <a:ext cx="181380" cy="1862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auto">
              <a:xfrm>
                <a:off x="4424855" y="3037404"/>
                <a:ext cx="181380" cy="1862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4424855" y="1340538"/>
                <a:ext cx="181380" cy="1862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6079258" y="1323075"/>
                <a:ext cx="181380" cy="1862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7805113" y="3037404"/>
                <a:ext cx="181380" cy="18336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auto">
              <a:xfrm>
                <a:off x="7805113" y="1340538"/>
                <a:ext cx="181380" cy="1862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auto">
              <a:xfrm>
                <a:off x="6079258" y="3037404"/>
                <a:ext cx="181380" cy="1862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-325438" y="1202245"/>
              <a:ext cx="2801938" cy="1056147"/>
              <a:chOff x="55562" y="897278"/>
              <a:chExt cx="2801938" cy="1056147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55562" y="943417"/>
                <a:ext cx="2801938" cy="1010008"/>
              </a:xfrm>
              <a:prstGeom prst="roundRect">
                <a:avLst>
                  <a:gd name="adj" fmla="val 20900"/>
                </a:avLst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49" name="Rounded Rectangle 4"/>
              <p:cNvSpPr/>
              <p:nvPr/>
            </p:nvSpPr>
            <p:spPr>
              <a:xfrm>
                <a:off x="55562" y="897278"/>
                <a:ext cx="2763838" cy="105614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255" tIns="8255" rIns="8255" bIns="8255" spcCol="1270" anchor="ctr"/>
              <a:lstStyle/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  <a:buFont typeface="Times New Roman" charset="0"/>
                  <a:buNone/>
                  <a:defRPr/>
                </a:pPr>
                <a:r>
                  <a:rPr lang="en-US" b="1" dirty="0" smtClean="0">
                    <a:solidFill>
                      <a:schemeClr val="bg1"/>
                    </a:solidFill>
                    <a:cs typeface="Arial" pitchFamily="34" charset="0"/>
                  </a:rPr>
                  <a:t>Input</a:t>
                </a:r>
                <a:r>
                  <a:rPr lang="en-US" dirty="0" smtClean="0">
                    <a:solidFill>
                      <a:schemeClr val="bg1"/>
                    </a:solidFill>
                    <a:cs typeface="Arial" pitchFamily="34" charset="0"/>
                  </a:rPr>
                  <a:t>: coarse </a:t>
                </a:r>
                <a:r>
                  <a:rPr lang="en-US" dirty="0">
                    <a:solidFill>
                      <a:schemeClr val="bg1"/>
                    </a:solidFill>
                    <a:cs typeface="Arial" pitchFamily="34" charset="0"/>
                  </a:rPr>
                  <a:t>resolution </a:t>
                </a:r>
                <a:r>
                  <a:rPr lang="en-US" dirty="0" smtClean="0">
                    <a:solidFill>
                      <a:schemeClr val="bg1"/>
                    </a:solidFill>
                    <a:cs typeface="Arial" pitchFamily="34" charset="0"/>
                  </a:rPr>
                  <a:t>data </a:t>
                </a:r>
                <a:endParaRPr lang="en-US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6" name="Group 84"/>
            <p:cNvGrpSpPr>
              <a:grpSpLocks/>
            </p:cNvGrpSpPr>
            <p:nvPr/>
          </p:nvGrpSpPr>
          <p:grpSpPr bwMode="auto">
            <a:xfrm>
              <a:off x="2493961" y="4338392"/>
              <a:ext cx="3886200" cy="838158"/>
              <a:chOff x="3744746" y="1227391"/>
              <a:chExt cx="1672756" cy="296018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3744746" y="1279495"/>
                <a:ext cx="1672756" cy="215286"/>
              </a:xfrm>
              <a:prstGeom prst="roundRect">
                <a:avLst>
                  <a:gd name="adj" fmla="val 10000"/>
                </a:avLst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47" name="Rounded Rectangle 4"/>
              <p:cNvSpPr/>
              <p:nvPr/>
            </p:nvSpPr>
            <p:spPr>
              <a:xfrm>
                <a:off x="3744746" y="1227391"/>
                <a:ext cx="1639956" cy="2960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255" tIns="8255" rIns="8255" bIns="8255" spcCol="1270" anchor="ctr"/>
              <a:lstStyle/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  <a:buFont typeface="Times New Roman" charset="0"/>
                  <a:buNone/>
                  <a:defRPr/>
                </a:pPr>
                <a:r>
                  <a:rPr lang="en-US" dirty="0">
                    <a:cs typeface="Arial" pitchFamily="34" charset="0"/>
                  </a:rPr>
                  <a:t>Produces the small scales</a:t>
                </a:r>
              </a:p>
            </p:txBody>
          </p:sp>
        </p:grpSp>
        <p:grpSp>
          <p:nvGrpSpPr>
            <p:cNvPr id="17" name="Group 91"/>
            <p:cNvGrpSpPr>
              <a:grpSpLocks/>
            </p:cNvGrpSpPr>
            <p:nvPr/>
          </p:nvGrpSpPr>
          <p:grpSpPr bwMode="auto">
            <a:xfrm>
              <a:off x="5943600" y="2485970"/>
              <a:ext cx="2417762" cy="1755691"/>
              <a:chOff x="5943600" y="2181170"/>
              <a:chExt cx="2417762" cy="1755691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019800" y="2181170"/>
                <a:ext cx="2341562" cy="1755691"/>
              </a:xfrm>
              <a:prstGeom prst="roundRect">
                <a:avLst>
                  <a:gd name="adj" fmla="val 10000"/>
                </a:avLst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45" name="Rounded Rectangle 4"/>
              <p:cNvSpPr/>
              <p:nvPr/>
            </p:nvSpPr>
            <p:spPr>
              <a:xfrm>
                <a:off x="5943600" y="2190694"/>
                <a:ext cx="2341562" cy="16040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8255" tIns="8255" rIns="8255" bIns="8255" spcCol="1270" anchor="ctr"/>
              <a:lstStyle/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  <a:buFont typeface="Times New Roman" charset="0"/>
                  <a:buNone/>
                  <a:defRPr/>
                </a:pPr>
                <a:r>
                  <a:rPr lang="en-US" dirty="0" smtClean="0">
                    <a:cs typeface="Arial" pitchFamily="34" charset="0"/>
                  </a:rPr>
                  <a:t>Evaluation against </a:t>
                </a:r>
                <a:r>
                  <a:rPr lang="en-US" dirty="0">
                    <a:cs typeface="Arial" pitchFamily="34" charset="0"/>
                  </a:rPr>
                  <a:t>Observations</a:t>
                </a:r>
              </a:p>
            </p:txBody>
          </p:sp>
        </p:grpSp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5029200" y="3352703"/>
              <a:ext cx="1006475" cy="2222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9" name="Group 280"/>
            <p:cNvGrpSpPr>
              <a:grpSpLocks/>
            </p:cNvGrpSpPr>
            <p:nvPr/>
          </p:nvGrpSpPr>
          <p:grpSpPr bwMode="auto">
            <a:xfrm>
              <a:off x="3124200" y="2438400"/>
              <a:ext cx="1905000" cy="1905000"/>
              <a:chOff x="7391392" y="5562630"/>
              <a:chExt cx="1828800" cy="1754188"/>
            </a:xfrm>
          </p:grpSpPr>
          <p:cxnSp>
            <p:nvCxnSpPr>
              <p:cNvPr id="26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7391392" y="5562580"/>
                <a:ext cx="1828800" cy="146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Straight Connector 26"/>
              <p:cNvCxnSpPr>
                <a:cxnSpLocks noChangeShapeType="1"/>
              </p:cNvCxnSpPr>
              <p:nvPr/>
            </p:nvCxnSpPr>
            <p:spPr bwMode="auto">
              <a:xfrm>
                <a:off x="7391392" y="6438171"/>
                <a:ext cx="1828800" cy="29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Straight Connector 27"/>
              <p:cNvCxnSpPr>
                <a:cxnSpLocks noChangeShapeType="1"/>
              </p:cNvCxnSpPr>
              <p:nvPr/>
            </p:nvCxnSpPr>
            <p:spPr bwMode="auto">
              <a:xfrm>
                <a:off x="7391392" y="7315223"/>
                <a:ext cx="1828800" cy="14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Straight Connector 28"/>
              <p:cNvCxnSpPr>
                <a:cxnSpLocks noChangeShapeType="1"/>
              </p:cNvCxnSpPr>
              <p:nvPr/>
            </p:nvCxnSpPr>
            <p:spPr bwMode="auto">
              <a:xfrm rot="5400000">
                <a:off x="6515832" y="6438140"/>
                <a:ext cx="1752643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29"/>
              <p:cNvCxnSpPr>
                <a:cxnSpLocks noChangeShapeType="1"/>
              </p:cNvCxnSpPr>
              <p:nvPr/>
            </p:nvCxnSpPr>
            <p:spPr bwMode="auto">
              <a:xfrm rot="5400000">
                <a:off x="7430232" y="6438140"/>
                <a:ext cx="1752643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8343840" y="6438871"/>
                <a:ext cx="1751181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31"/>
              <p:cNvCxnSpPr>
                <a:cxnSpLocks noChangeShapeType="1"/>
              </p:cNvCxnSpPr>
              <p:nvPr/>
            </p:nvCxnSpPr>
            <p:spPr bwMode="auto">
              <a:xfrm>
                <a:off x="7391392" y="6629660"/>
                <a:ext cx="1828800" cy="146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7391392" y="5790614"/>
                <a:ext cx="1828800" cy="146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7391392" y="6020110"/>
                <a:ext cx="1828800" cy="14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7391392" y="6857694"/>
                <a:ext cx="1828800" cy="146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7391392" y="6248143"/>
                <a:ext cx="1828800" cy="14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7391392" y="7087190"/>
                <a:ext cx="1828800" cy="14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Straight Connector 37"/>
              <p:cNvCxnSpPr>
                <a:cxnSpLocks noChangeShapeType="1"/>
              </p:cNvCxnSpPr>
              <p:nvPr/>
            </p:nvCxnSpPr>
            <p:spPr bwMode="auto">
              <a:xfrm rot="5400000">
                <a:off x="6744432" y="6438140"/>
                <a:ext cx="1752643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6973032" y="6438140"/>
                <a:ext cx="1752643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traight Connector 39"/>
              <p:cNvCxnSpPr>
                <a:cxnSpLocks noChangeShapeType="1"/>
              </p:cNvCxnSpPr>
              <p:nvPr/>
            </p:nvCxnSpPr>
            <p:spPr bwMode="auto">
              <a:xfrm rot="5400000">
                <a:off x="7658832" y="6438140"/>
                <a:ext cx="1752643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8116032" y="6438140"/>
                <a:ext cx="1752643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7887432" y="6438140"/>
                <a:ext cx="1752643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Straight Connector 42"/>
              <p:cNvCxnSpPr>
                <a:cxnSpLocks noChangeShapeType="1"/>
              </p:cNvCxnSpPr>
              <p:nvPr/>
            </p:nvCxnSpPr>
            <p:spPr bwMode="auto">
              <a:xfrm rot="5400000">
                <a:off x="7201632" y="6438140"/>
                <a:ext cx="1752643" cy="15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 rot="5400000" flipH="1" flipV="1">
              <a:off x="3445686" y="3945598"/>
              <a:ext cx="731803" cy="307975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1" name="Group 285"/>
            <p:cNvGrpSpPr>
              <a:grpSpLocks/>
            </p:cNvGrpSpPr>
            <p:nvPr/>
          </p:nvGrpSpPr>
          <p:grpSpPr bwMode="auto">
            <a:xfrm>
              <a:off x="2209800" y="3352800"/>
              <a:ext cx="762000" cy="76200"/>
              <a:chOff x="7391400" y="6096000"/>
              <a:chExt cx="762000" cy="76200"/>
            </a:xfrm>
          </p:grpSpPr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 flipV="1">
                <a:off x="7391400" y="6095903"/>
                <a:ext cx="76200" cy="76196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 flipV="1">
                <a:off x="7620000" y="6095903"/>
                <a:ext cx="76200" cy="76196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 flipV="1">
                <a:off x="7848600" y="6095903"/>
                <a:ext cx="76200" cy="76196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 flipV="1">
                <a:off x="8077200" y="6095903"/>
                <a:ext cx="76200" cy="76196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01"/>
            <a:ext cx="9144000" cy="737299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tx1"/>
                </a:solidFill>
              </a:rPr>
              <a:t>Four Mile Canyon, Boulder, CO (6 Sept. 2010)</a:t>
            </a:r>
            <a:endParaRPr lang="en-US" altLang="zh-TW" sz="3200" b="1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1" y="990600"/>
            <a:ext cx="5029199" cy="4800600"/>
            <a:chOff x="236637" y="1432567"/>
            <a:chExt cx="3708217" cy="3069502"/>
          </a:xfrm>
        </p:grpSpPr>
        <p:pic>
          <p:nvPicPr>
            <p:cNvPr id="10" name="Picture 9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/>
            <a:stretch/>
          </p:blipFill>
          <p:spPr>
            <a:xfrm>
              <a:off x="236637" y="1432567"/>
              <a:ext cx="3708217" cy="3069502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1576413" y="2645698"/>
              <a:ext cx="749397" cy="806062"/>
            </a:xfrm>
            <a:custGeom>
              <a:avLst/>
              <a:gdLst>
                <a:gd name="connsiteX0" fmla="*/ 0 w 749397"/>
                <a:gd name="connsiteY0" fmla="*/ 124902 h 806062"/>
                <a:gd name="connsiteX1" fmla="*/ 124902 w 749397"/>
                <a:gd name="connsiteY1" fmla="*/ 0 h 806062"/>
                <a:gd name="connsiteX2" fmla="*/ 624495 w 749397"/>
                <a:gd name="connsiteY2" fmla="*/ 0 h 806062"/>
                <a:gd name="connsiteX3" fmla="*/ 749397 w 749397"/>
                <a:gd name="connsiteY3" fmla="*/ 124902 h 806062"/>
                <a:gd name="connsiteX4" fmla="*/ 749397 w 749397"/>
                <a:gd name="connsiteY4" fmla="*/ 681160 h 806062"/>
                <a:gd name="connsiteX5" fmla="*/ 624495 w 749397"/>
                <a:gd name="connsiteY5" fmla="*/ 806062 h 806062"/>
                <a:gd name="connsiteX6" fmla="*/ 124902 w 749397"/>
                <a:gd name="connsiteY6" fmla="*/ 806062 h 806062"/>
                <a:gd name="connsiteX7" fmla="*/ 0 w 749397"/>
                <a:gd name="connsiteY7" fmla="*/ 681160 h 806062"/>
                <a:gd name="connsiteX8" fmla="*/ 0 w 749397"/>
                <a:gd name="connsiteY8" fmla="*/ 124902 h 806062"/>
                <a:gd name="connsiteX0" fmla="*/ 0 w 749397"/>
                <a:gd name="connsiteY0" fmla="*/ 124902 h 806062"/>
                <a:gd name="connsiteX1" fmla="*/ 90883 w 749397"/>
                <a:gd name="connsiteY1" fmla="*/ 22680 h 806062"/>
                <a:gd name="connsiteX2" fmla="*/ 624495 w 749397"/>
                <a:gd name="connsiteY2" fmla="*/ 0 h 806062"/>
                <a:gd name="connsiteX3" fmla="*/ 749397 w 749397"/>
                <a:gd name="connsiteY3" fmla="*/ 124902 h 806062"/>
                <a:gd name="connsiteX4" fmla="*/ 749397 w 749397"/>
                <a:gd name="connsiteY4" fmla="*/ 681160 h 806062"/>
                <a:gd name="connsiteX5" fmla="*/ 624495 w 749397"/>
                <a:gd name="connsiteY5" fmla="*/ 806062 h 806062"/>
                <a:gd name="connsiteX6" fmla="*/ 124902 w 749397"/>
                <a:gd name="connsiteY6" fmla="*/ 806062 h 806062"/>
                <a:gd name="connsiteX7" fmla="*/ 0 w 749397"/>
                <a:gd name="connsiteY7" fmla="*/ 681160 h 806062"/>
                <a:gd name="connsiteX8" fmla="*/ 0 w 749397"/>
                <a:gd name="connsiteY8" fmla="*/ 124902 h 80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9397" h="806062">
                  <a:moveTo>
                    <a:pt x="0" y="124902"/>
                  </a:moveTo>
                  <a:cubicBezTo>
                    <a:pt x="0" y="55921"/>
                    <a:pt x="21902" y="22680"/>
                    <a:pt x="90883" y="22680"/>
                  </a:cubicBezTo>
                  <a:cubicBezTo>
                    <a:pt x="257414" y="22680"/>
                    <a:pt x="457964" y="0"/>
                    <a:pt x="624495" y="0"/>
                  </a:cubicBezTo>
                  <a:cubicBezTo>
                    <a:pt x="693476" y="0"/>
                    <a:pt x="749397" y="55921"/>
                    <a:pt x="749397" y="124902"/>
                  </a:cubicBezTo>
                  <a:lnTo>
                    <a:pt x="749397" y="681160"/>
                  </a:lnTo>
                  <a:cubicBezTo>
                    <a:pt x="749397" y="750141"/>
                    <a:pt x="693476" y="806062"/>
                    <a:pt x="624495" y="806062"/>
                  </a:cubicBezTo>
                  <a:lnTo>
                    <a:pt x="124902" y="806062"/>
                  </a:lnTo>
                  <a:cubicBezTo>
                    <a:pt x="55921" y="806062"/>
                    <a:pt x="0" y="750141"/>
                    <a:pt x="0" y="681160"/>
                  </a:cubicBezTo>
                  <a:lnTo>
                    <a:pt x="0" y="124902"/>
                  </a:ln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04801" y="990600"/>
            <a:ext cx="4876799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90"/>
                </a:solidFill>
                <a:latin typeface="Calibri" charset="0"/>
              </a:rPr>
              <a:t>LAPS 1km 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w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ind 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Analysis 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, 22UTC</a:t>
            </a:r>
            <a:endParaRPr lang="en-US" dirty="0">
              <a:solidFill>
                <a:srgbClr val="000090"/>
              </a:solidFill>
              <a:latin typeface="Calibri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895600" y="1828800"/>
            <a:ext cx="2667000" cy="18966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10200" y="1469151"/>
            <a:ext cx="3733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No surface OBS in Four Mile Canyon;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Few OBS over the higher terrain;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How reliable is the observed wind over complex terrain?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How to evaluate?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3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STMAS DEVELOPMENT TIMELINE</a:t>
            </a:r>
          </a:p>
        </p:txBody>
      </p:sp>
      <p:sp>
        <p:nvSpPr>
          <p:cNvPr id="3993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C3F7F0-39A4-48A5-AB95-4F957FB578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13068" y="533400"/>
            <a:ext cx="9144000" cy="6324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Terrain following coordinate system									2012</a:t>
            </a:r>
          </a:p>
          <a:p>
            <a:pPr>
              <a:defRPr/>
            </a:pP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Variational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hotstart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													2013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New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variational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balance constraints									2014</a:t>
            </a:r>
          </a:p>
        </p:txBody>
      </p:sp>
    </p:spTree>
    <p:extLst>
      <p:ext uri="{BB962C8B-B14F-4D97-AF65-F5344CB8AC3E}">
        <p14:creationId xmlns:p14="http://schemas.microsoft.com/office/powerpoint/2010/main" val="84245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STMAS - MULTIPLE PATHS TO OPERATIONS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981200"/>
            <a:ext cx="9144000" cy="4876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Replace traditional DA in LAPS by STMAS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Operational implementation planned for 2013-14</a:t>
            </a: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Test &amp; transition new elements from STMAS into GSI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With DTC contributions</a:t>
            </a: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Contribute to next generation </a:t>
            </a:r>
            <a:r>
              <a:rPr lang="en-US" dirty="0" err="1" smtClean="0">
                <a:solidFill>
                  <a:srgbClr val="000000"/>
                </a:solidFill>
              </a:rPr>
              <a:t>variational</a:t>
            </a:r>
            <a:r>
              <a:rPr lang="en-US" dirty="0" smtClean="0">
                <a:solidFill>
                  <a:srgbClr val="000000"/>
                </a:solidFill>
              </a:rPr>
              <a:t> DA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Multi-scale hybrid 4D-Var with ensemble-based </a:t>
            </a:r>
            <a:r>
              <a:rPr lang="en-US" dirty="0" err="1" smtClean="0">
                <a:solidFill>
                  <a:srgbClr val="000000"/>
                </a:solidFill>
              </a:rPr>
              <a:t>covariances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6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77200" cy="685800"/>
          </a:xfrm>
        </p:spPr>
        <p:txBody>
          <a:bodyPr/>
          <a:lstStyle/>
          <a:p>
            <a:r>
              <a:rPr lang="en-US" sz="3600" b="1" dirty="0" smtClean="0"/>
              <a:t>STMAS WRF Cycling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16900" cy="3810000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n-US" sz="2800" dirty="0" smtClean="0">
                <a:ea typeface="+mn-ea"/>
              </a:rPr>
              <a:t>In 2011, significant effort was made to investigate STMAS WRF cycling;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>
                <a:ea typeface="+mn-ea"/>
              </a:rPr>
              <a:t>Inconsistency of initial and boundary conditions are found;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>
                <a:ea typeface="+mn-ea"/>
              </a:rPr>
              <a:t>WRF-DA boundary update scheme is applied;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>
                <a:ea typeface="+mn-ea"/>
              </a:rPr>
              <a:t>STMAS WRF cycling was run for a long time without any periodic restart;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AEFB01BC-249B-4B80-BD1B-B2FB5A1D7340}" type="slidenum">
              <a:rPr lang="en-US"/>
              <a:pPr/>
              <a:t>78</a:t>
            </a:fld>
            <a:endParaRPr lang="en-US"/>
          </a:p>
        </p:txBody>
      </p:sp>
      <p:pic>
        <p:nvPicPr>
          <p:cNvPr id="4" name="Picture 3" descr="caps_stmas_cyc_update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21651" r="9496" b="42128"/>
          <a:stretch/>
        </p:blipFill>
        <p:spPr>
          <a:xfrm>
            <a:off x="1143000" y="4343400"/>
            <a:ext cx="4267355" cy="2484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4648200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HWT domain for 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Apr. 15, 2011, 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+mn-lt"/>
              </a:rPr>
              <a:t>Fcst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hr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: 12 h,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Cycling: 6 h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3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SUMMARY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6324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LAPS serves critical NOAA, national, &amp; </a:t>
            </a:r>
            <a:r>
              <a:rPr lang="en-US" dirty="0" err="1" smtClean="0">
                <a:solidFill>
                  <a:srgbClr val="000000"/>
                </a:solidFill>
              </a:rPr>
              <a:t>intlernational</a:t>
            </a:r>
            <a:r>
              <a:rPr lang="en-US" dirty="0" smtClean="0">
                <a:solidFill>
                  <a:srgbClr val="000000"/>
                </a:solidFill>
              </a:rPr>
              <a:t> needs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Situational awareness, Warn-On-Forecasting</a:t>
            </a: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NWS Roadmap specifies need </a:t>
            </a:r>
            <a:r>
              <a:rPr lang="en-US" dirty="0">
                <a:solidFill>
                  <a:srgbClr val="000000"/>
                </a:solidFill>
              </a:rPr>
              <a:t>for high quality </a:t>
            </a:r>
            <a:r>
              <a:rPr lang="en-US" dirty="0" smtClean="0">
                <a:solidFill>
                  <a:srgbClr val="000000"/>
                </a:solidFill>
              </a:rPr>
              <a:t>local DA</a:t>
            </a:r>
            <a:r>
              <a:rPr lang="en-US" dirty="0">
                <a:solidFill>
                  <a:srgbClr val="000000"/>
                </a:solidFill>
              </a:rPr>
              <a:t>/NWP </a:t>
            </a:r>
            <a:r>
              <a:rPr lang="en-US" dirty="0" smtClean="0">
                <a:solidFill>
                  <a:srgbClr val="000000"/>
                </a:solidFill>
              </a:rPr>
              <a:t>tools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Local (WFO) control of configuration, QC,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Role of LAPS in Weather Ready Nation initiative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</a:rPr>
              <a:t>Incident response,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 smtClean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Requirements formulated by LAPS user community (workshop)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Major improvements in </a:t>
            </a:r>
            <a:r>
              <a:rPr lang="en-US" dirty="0" smtClean="0">
                <a:solidFill>
                  <a:srgbClr val="000000"/>
                </a:solidFill>
              </a:rPr>
              <a:t>pipeline – </a:t>
            </a:r>
            <a:r>
              <a:rPr lang="en-US" dirty="0">
                <a:solidFill>
                  <a:srgbClr val="000000"/>
                </a:solidFill>
              </a:rPr>
              <a:t>STMAS</a:t>
            </a:r>
          </a:p>
          <a:p>
            <a:pPr marL="0" indent="0" eaLnBrk="1" hangingPunct="1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Contribute to next generation NOAA DA system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</a:rPr>
              <a:t>Transition cutting-edge techniques tested locally</a:t>
            </a:r>
          </a:p>
          <a:p>
            <a:pPr marL="457200" lvl="1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Strengthen </a:t>
            </a:r>
            <a:r>
              <a:rPr lang="en-US" dirty="0">
                <a:solidFill>
                  <a:srgbClr val="000000"/>
                </a:solidFill>
              </a:rPr>
              <a:t>engagement with user community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Next LAPS Workshop co-sponsored by NWS (Oct 2012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 eaLnBrk="1" hangingPunct="1">
              <a:buFont typeface="Lucida Grande"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</a:rPr>
              <a:t>Plan for formal evaluation of LAPS by WFOs for future implementations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5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3AEE-4753-4218-95C4-62AF12895D4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1" descr="laps_install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6824" b="10529"/>
          <a:stretch/>
        </p:blipFill>
        <p:spPr bwMode="auto">
          <a:xfrm>
            <a:off x="-7411" y="546669"/>
            <a:ext cx="9151411" cy="394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LAPS USER BASE</a:t>
            </a:r>
            <a:endParaRPr lang="en-US" sz="2400" b="1" dirty="0">
              <a:solidFill>
                <a:srgbClr val="3333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043141"/>
            <a:ext cx="4267200" cy="18148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600" dirty="0" smtClean="0">
                <a:solidFill>
                  <a:srgbClr val="000000"/>
                </a:solidFill>
              </a:rPr>
              <a:t>NOAA</a:t>
            </a:r>
          </a:p>
          <a:p>
            <a:pPr lvl="1" eaLnBrk="1" hangingPunct="1">
              <a:defRPr/>
            </a:pPr>
            <a:r>
              <a:rPr lang="en-US" sz="2300" dirty="0" smtClean="0">
                <a:solidFill>
                  <a:srgbClr val="000000"/>
                </a:solidFill>
              </a:rPr>
              <a:t>~120 WFOs (via AWIPS), ARL, NESDIS</a:t>
            </a:r>
          </a:p>
          <a:p>
            <a:pPr eaLnBrk="1" hangingPunct="1">
              <a:defRPr/>
            </a:pPr>
            <a:r>
              <a:rPr lang="en-US" sz="2600" dirty="0" smtClean="0">
                <a:solidFill>
                  <a:srgbClr val="000000"/>
                </a:solidFill>
              </a:rPr>
              <a:t>Other US Agencies</a:t>
            </a:r>
          </a:p>
          <a:p>
            <a:pPr lvl="1" eaLnBrk="1" hangingPunct="1">
              <a:defRPr/>
            </a:pPr>
            <a:r>
              <a:rPr lang="en-US" sz="2300" dirty="0" smtClean="0">
                <a:solidFill>
                  <a:srgbClr val="000000"/>
                </a:solidFill>
              </a:rPr>
              <a:t>DHS, </a:t>
            </a:r>
            <a:r>
              <a:rPr lang="en-US" sz="2300" dirty="0" err="1" smtClean="0">
                <a:solidFill>
                  <a:srgbClr val="000000"/>
                </a:solidFill>
              </a:rPr>
              <a:t>DoD</a:t>
            </a:r>
            <a:r>
              <a:rPr lang="en-US" sz="2300" dirty="0" smtClean="0">
                <a:solidFill>
                  <a:srgbClr val="000000"/>
                </a:solidFill>
              </a:rPr>
              <a:t>, FAA, CA DWR, GA Air Qual.</a:t>
            </a:r>
          </a:p>
          <a:p>
            <a:pPr eaLnBrk="1" hangingPunct="1">
              <a:defRPr/>
            </a:pPr>
            <a:r>
              <a:rPr lang="en-US" sz="2600" dirty="0">
                <a:solidFill>
                  <a:srgbClr val="000000"/>
                </a:solidFill>
              </a:rPr>
              <a:t>Academia</a:t>
            </a:r>
          </a:p>
          <a:p>
            <a:pPr lvl="1" eaLnBrk="1" hangingPunct="1">
              <a:defRPr/>
            </a:pPr>
            <a:r>
              <a:rPr lang="en-US" sz="2300" dirty="0" err="1">
                <a:solidFill>
                  <a:srgbClr val="000000"/>
                </a:solidFill>
              </a:rPr>
              <a:t>Univ</a:t>
            </a:r>
            <a:r>
              <a:rPr lang="en-US" sz="2300" dirty="0">
                <a:solidFill>
                  <a:srgbClr val="000000"/>
                </a:solidFill>
              </a:rPr>
              <a:t> of HI, Athens, Arizona, CIRA, UND, McGill</a:t>
            </a:r>
          </a:p>
          <a:p>
            <a:pPr lvl="1" eaLnBrk="1" hangingPunct="1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86709" r="23087"/>
          <a:stretch/>
        </p:blipFill>
        <p:spPr>
          <a:xfrm>
            <a:off x="1066800" y="4509069"/>
            <a:ext cx="5334000" cy="59728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43400" y="4800600"/>
            <a:ext cx="4800600" cy="2057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Private Sector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Weather Decision Tech., Hydro </a:t>
            </a:r>
            <a:r>
              <a:rPr lang="en-US" dirty="0" err="1" smtClean="0">
                <a:solidFill>
                  <a:srgbClr val="000000"/>
                </a:solidFill>
              </a:rPr>
              <a:t>Meteo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Precision Wind, </a:t>
            </a:r>
            <a:r>
              <a:rPr lang="en-US" dirty="0" err="1" smtClean="0">
                <a:solidFill>
                  <a:srgbClr val="000000"/>
                </a:solidFill>
              </a:rPr>
              <a:t>Vaisala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Telvent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International agencies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KMA, CMA, CWB, Finland (FMI), Italy, Spain,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BoM (Australia), Canary Islands, HKO,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Greece, Serbia, Nanjing Inst. of Met.</a:t>
            </a:r>
          </a:p>
        </p:txBody>
      </p:sp>
    </p:spTree>
    <p:extLst>
      <p:ext uri="{BB962C8B-B14F-4D97-AF65-F5344CB8AC3E}">
        <p14:creationId xmlns:p14="http://schemas.microsoft.com/office/powerpoint/2010/main" val="294621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SPACE-TIME MULTI-SCALE ANALYSIS SYSTEM</a:t>
            </a:r>
          </a:p>
        </p:txBody>
      </p:sp>
      <p:sp>
        <p:nvSpPr>
          <p:cNvPr id="3993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CC3F7F0-39A4-48A5-AB95-4F957FB5788B}" type="slidenum">
              <a:rPr lang="en-US"/>
              <a:pPr/>
              <a:t>80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13068" y="533400"/>
            <a:ext cx="9144000" cy="6324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cap="all" dirty="0" smtClean="0">
                <a:solidFill>
                  <a:srgbClr val="0000FF"/>
                </a:solidFill>
              </a:rPr>
              <a:t>Approach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Include unique LAPS features into </a:t>
            </a:r>
            <a:r>
              <a:rPr lang="en-US" dirty="0" err="1" smtClean="0">
                <a:solidFill>
                  <a:srgbClr val="000000"/>
                </a:solidFill>
              </a:rPr>
              <a:t>variational</a:t>
            </a:r>
            <a:r>
              <a:rPr lang="en-US" dirty="0" smtClean="0">
                <a:solidFill>
                  <a:srgbClr val="000000"/>
                </a:solidFill>
              </a:rPr>
              <a:t> approach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Combines </a:t>
            </a:r>
            <a:r>
              <a:rPr lang="en-US" dirty="0">
                <a:solidFill>
                  <a:srgbClr val="000000"/>
                </a:solidFill>
              </a:rPr>
              <a:t>all information in a single minimization </a:t>
            </a:r>
            <a:r>
              <a:rPr lang="en-US" dirty="0" smtClean="0">
                <a:solidFill>
                  <a:srgbClr val="000000"/>
                </a:solidFill>
              </a:rPr>
              <a:t>procedure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First guess cycled through own analysis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b="1" cap="all" dirty="0" smtClean="0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n-US" b="1" cap="all" dirty="0" smtClean="0">
                <a:solidFill>
                  <a:srgbClr val="0000FF"/>
                </a:solidFill>
              </a:rPr>
              <a:t>Unique </a:t>
            </a:r>
            <a:r>
              <a:rPr lang="en-US" b="1" cap="all" dirty="0">
                <a:solidFill>
                  <a:srgbClr val="0000FF"/>
                </a:solidFill>
              </a:rPr>
              <a:t>features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Multi-scale method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Allows to extract information from observations on all scales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Much improved efficiency (find needle in haystack)</a:t>
            </a:r>
          </a:p>
          <a:p>
            <a:pPr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Hotstart</a:t>
            </a:r>
            <a:r>
              <a:rPr lang="en-US" dirty="0" smtClean="0">
                <a:solidFill>
                  <a:srgbClr val="000000"/>
                </a:solidFill>
              </a:rPr>
              <a:t> included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Balance constraints reflecting moist physics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b="1" cap="all" dirty="0">
                <a:solidFill>
                  <a:srgbClr val="0000FF"/>
                </a:solidFill>
              </a:rPr>
              <a:t>CURRENT STATUS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3-DVar basic analysis, with LAPS </a:t>
            </a:r>
            <a:r>
              <a:rPr lang="en-US" dirty="0" err="1" smtClean="0">
                <a:solidFill>
                  <a:srgbClr val="000000"/>
                </a:solidFill>
              </a:rPr>
              <a:t>hotstart</a:t>
            </a:r>
            <a:r>
              <a:rPr lang="en-US" dirty="0" smtClean="0">
                <a:solidFill>
                  <a:srgbClr val="000000"/>
                </a:solidFill>
              </a:rPr>
              <a:t> and balance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Matches LAPS performance </a:t>
            </a:r>
          </a:p>
          <a:p>
            <a:pPr lvl="1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1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3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STMAS </a:t>
            </a:r>
            <a:r>
              <a:rPr lang="en-US" sz="4000" b="1" dirty="0" smtClean="0">
                <a:solidFill>
                  <a:srgbClr val="FF0000"/>
                </a:solidFill>
                <a:latin typeface="Calibri" pitchFamily="34" charset="0"/>
              </a:rPr>
              <a:t>HOT-START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INITIALIZATION</a:t>
            </a:r>
          </a:p>
        </p:txBody>
      </p:sp>
      <p:grpSp>
        <p:nvGrpSpPr>
          <p:cNvPr id="61442" name="Group 1"/>
          <p:cNvGrpSpPr>
            <a:grpSpLocks/>
          </p:cNvGrpSpPr>
          <p:nvPr/>
        </p:nvGrpSpPr>
        <p:grpSpPr bwMode="auto">
          <a:xfrm>
            <a:off x="144463" y="3810000"/>
            <a:ext cx="6124575" cy="3036888"/>
            <a:chOff x="285750" y="1714500"/>
            <a:chExt cx="8570913" cy="6529388"/>
          </a:xfrm>
        </p:grpSpPr>
        <p:pic>
          <p:nvPicPr>
            <p:cNvPr id="61450" name="Picture 2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413" y="1714500"/>
              <a:ext cx="2605087" cy="251936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14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2197100"/>
              <a:ext cx="1604963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14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268788"/>
              <a:ext cx="1143000" cy="15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aphicFrame>
          <p:nvGraphicFramePr>
            <p:cNvPr id="61453" name="Object 2"/>
            <p:cNvGraphicFramePr>
              <a:graphicFrameLocks noChangeAspect="1"/>
            </p:cNvGraphicFramePr>
            <p:nvPr/>
          </p:nvGraphicFramePr>
          <p:xfrm>
            <a:off x="2322952" y="2682276"/>
            <a:ext cx="1792288" cy="1981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59" r:id="rId7" imgW="892969" imgH="892969" progId="">
                    <p:embed/>
                  </p:oleObj>
                </mc:Choice>
                <mc:Fallback>
                  <p:oleObj r:id="rId7" imgW="892969" imgH="892969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2952" y="2682276"/>
                          <a:ext cx="1792288" cy="1981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454" name="Text Box 6"/>
            <p:cNvSpPr txBox="1">
              <a:spLocks noChangeArrowheads="1"/>
            </p:cNvSpPr>
            <p:nvPr/>
          </p:nvSpPr>
          <p:spPr bwMode="auto">
            <a:xfrm>
              <a:off x="2613379" y="5694362"/>
              <a:ext cx="1476375" cy="540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ts val="1500"/>
                </a:spcBef>
              </a:pPr>
              <a:r>
                <a:rPr lang="en-US" sz="1600" b="1">
                  <a:solidFill>
                    <a:srgbClr val="3333CC"/>
                  </a:solidFill>
                  <a:latin typeface="Arial" pitchFamily="34" charset="0"/>
                </a:rPr>
                <a:t>METAR</a:t>
              </a:r>
            </a:p>
          </p:txBody>
        </p:sp>
        <p:sp>
          <p:nvSpPr>
            <p:cNvPr id="61455" name="Line 7"/>
            <p:cNvSpPr>
              <a:spLocks noChangeShapeType="1"/>
            </p:cNvSpPr>
            <p:nvPr/>
          </p:nvSpPr>
          <p:spPr bwMode="auto">
            <a:xfrm>
              <a:off x="2000250" y="2554288"/>
              <a:ext cx="1200150" cy="493712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6" name="Line 8"/>
            <p:cNvSpPr>
              <a:spLocks noChangeShapeType="1"/>
            </p:cNvSpPr>
            <p:nvPr/>
          </p:nvSpPr>
          <p:spPr bwMode="auto">
            <a:xfrm>
              <a:off x="1928813" y="2924175"/>
              <a:ext cx="855662" cy="415925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7" name="Line 9"/>
            <p:cNvSpPr>
              <a:spLocks noChangeShapeType="1"/>
            </p:cNvSpPr>
            <p:nvPr/>
          </p:nvSpPr>
          <p:spPr bwMode="auto">
            <a:xfrm>
              <a:off x="1797050" y="3340100"/>
              <a:ext cx="500063" cy="357188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8" name="Line 10"/>
            <p:cNvSpPr>
              <a:spLocks noChangeShapeType="1"/>
            </p:cNvSpPr>
            <p:nvPr/>
          </p:nvSpPr>
          <p:spPr bwMode="auto">
            <a:xfrm flipV="1">
              <a:off x="1563688" y="4316413"/>
              <a:ext cx="1073150" cy="574675"/>
            </a:xfrm>
            <a:prstGeom prst="line">
              <a:avLst/>
            </a:prstGeom>
            <a:noFill/>
            <a:ln w="9360">
              <a:solidFill>
                <a:srgbClr val="FFCC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9" name="Line 11"/>
            <p:cNvSpPr>
              <a:spLocks noChangeShapeType="1"/>
            </p:cNvSpPr>
            <p:nvPr/>
          </p:nvSpPr>
          <p:spPr bwMode="auto">
            <a:xfrm flipV="1">
              <a:off x="1563688" y="4387850"/>
              <a:ext cx="2143125" cy="687388"/>
            </a:xfrm>
            <a:prstGeom prst="line">
              <a:avLst/>
            </a:prstGeom>
            <a:noFill/>
            <a:ln w="9360">
              <a:solidFill>
                <a:srgbClr val="FFCC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0" name="Line 12"/>
            <p:cNvSpPr>
              <a:spLocks noChangeShapeType="1"/>
            </p:cNvSpPr>
            <p:nvPr/>
          </p:nvSpPr>
          <p:spPr bwMode="auto">
            <a:xfrm flipV="1">
              <a:off x="1493838" y="4081463"/>
              <a:ext cx="793750" cy="666750"/>
            </a:xfrm>
            <a:prstGeom prst="line">
              <a:avLst/>
            </a:prstGeom>
            <a:noFill/>
            <a:ln w="9360">
              <a:solidFill>
                <a:srgbClr val="FFCC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Line 14"/>
            <p:cNvSpPr>
              <a:spLocks noChangeShapeType="1"/>
            </p:cNvSpPr>
            <p:nvPr/>
          </p:nvSpPr>
          <p:spPr bwMode="auto">
            <a:xfrm flipH="1" flipV="1">
              <a:off x="2855913" y="4883150"/>
              <a:ext cx="134937" cy="338138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Line 15"/>
            <p:cNvSpPr>
              <a:spLocks noChangeShapeType="1"/>
            </p:cNvSpPr>
            <p:nvPr/>
          </p:nvSpPr>
          <p:spPr bwMode="auto">
            <a:xfrm flipV="1">
              <a:off x="3203575" y="4881563"/>
              <a:ext cx="11113" cy="330200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Line 16"/>
            <p:cNvSpPr>
              <a:spLocks noChangeShapeType="1"/>
            </p:cNvSpPr>
            <p:nvPr/>
          </p:nvSpPr>
          <p:spPr bwMode="auto">
            <a:xfrm flipV="1">
              <a:off x="3471863" y="4883150"/>
              <a:ext cx="144462" cy="328613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64" name="Group 17"/>
            <p:cNvGrpSpPr>
              <a:grpSpLocks/>
            </p:cNvGrpSpPr>
            <p:nvPr/>
          </p:nvGrpSpPr>
          <p:grpSpPr bwMode="auto">
            <a:xfrm>
              <a:off x="4857750" y="4929188"/>
              <a:ext cx="3998913" cy="3314700"/>
              <a:chOff x="3060" y="3105"/>
              <a:chExt cx="2519" cy="2088"/>
            </a:xfrm>
          </p:grpSpPr>
          <p:sp>
            <p:nvSpPr>
              <p:cNvPr id="61470" name="AutoShape 18"/>
              <p:cNvSpPr>
                <a:spLocks noChangeArrowheads="1"/>
              </p:cNvSpPr>
              <p:nvPr/>
            </p:nvSpPr>
            <p:spPr bwMode="auto">
              <a:xfrm>
                <a:off x="3869" y="3179"/>
                <a:ext cx="798" cy="553"/>
              </a:xfrm>
              <a:custGeom>
                <a:avLst/>
                <a:gdLst>
                  <a:gd name="T0" fmla="*/ 0 w 1658"/>
                  <a:gd name="T1" fmla="*/ 0 h 1428"/>
                  <a:gd name="T2" fmla="*/ 0 w 1658"/>
                  <a:gd name="T3" fmla="*/ 0 h 1428"/>
                  <a:gd name="T4" fmla="*/ 0 w 1658"/>
                  <a:gd name="T5" fmla="*/ 0 h 1428"/>
                  <a:gd name="T6" fmla="*/ 0 w 1658"/>
                  <a:gd name="T7" fmla="*/ 0 h 1428"/>
                  <a:gd name="T8" fmla="*/ 0 w 1658"/>
                  <a:gd name="T9" fmla="*/ 0 h 1428"/>
                  <a:gd name="T10" fmla="*/ 0 w 1658"/>
                  <a:gd name="T11" fmla="*/ 0 h 1428"/>
                  <a:gd name="T12" fmla="*/ 0 w 1658"/>
                  <a:gd name="T13" fmla="*/ 0 h 1428"/>
                  <a:gd name="T14" fmla="*/ 0 w 1658"/>
                  <a:gd name="T15" fmla="*/ 0 h 1428"/>
                  <a:gd name="T16" fmla="*/ 0 w 1658"/>
                  <a:gd name="T17" fmla="*/ 0 h 1428"/>
                  <a:gd name="T18" fmla="*/ 0 w 1658"/>
                  <a:gd name="T19" fmla="*/ 0 h 1428"/>
                  <a:gd name="T20" fmla="*/ 0 w 1658"/>
                  <a:gd name="T21" fmla="*/ 0 h 1428"/>
                  <a:gd name="T22" fmla="*/ 0 w 1658"/>
                  <a:gd name="T23" fmla="*/ 0 h 1428"/>
                  <a:gd name="T24" fmla="*/ 0 w 1658"/>
                  <a:gd name="T25" fmla="*/ 0 h 1428"/>
                  <a:gd name="T26" fmla="*/ 0 w 1658"/>
                  <a:gd name="T27" fmla="*/ 0 h 1428"/>
                  <a:gd name="T28" fmla="*/ 0 w 1658"/>
                  <a:gd name="T29" fmla="*/ 0 h 1428"/>
                  <a:gd name="T30" fmla="*/ 0 w 1658"/>
                  <a:gd name="T31" fmla="*/ 0 h 1428"/>
                  <a:gd name="T32" fmla="*/ 0 w 1658"/>
                  <a:gd name="T33" fmla="*/ 0 h 1428"/>
                  <a:gd name="T34" fmla="*/ 0 w 1658"/>
                  <a:gd name="T35" fmla="*/ 0 h 1428"/>
                  <a:gd name="T36" fmla="*/ 0 w 1658"/>
                  <a:gd name="T37" fmla="*/ 0 h 1428"/>
                  <a:gd name="T38" fmla="*/ 0 w 1658"/>
                  <a:gd name="T39" fmla="*/ 0 h 1428"/>
                  <a:gd name="T40" fmla="*/ 0 w 1658"/>
                  <a:gd name="T41" fmla="*/ 0 h 1428"/>
                  <a:gd name="T42" fmla="*/ 0 w 1658"/>
                  <a:gd name="T43" fmla="*/ 0 h 1428"/>
                  <a:gd name="T44" fmla="*/ 0 w 1658"/>
                  <a:gd name="T45" fmla="*/ 0 h 1428"/>
                  <a:gd name="T46" fmla="*/ 0 w 1658"/>
                  <a:gd name="T47" fmla="*/ 0 h 1428"/>
                  <a:gd name="T48" fmla="*/ 0 w 1658"/>
                  <a:gd name="T49" fmla="*/ 0 h 1428"/>
                  <a:gd name="T50" fmla="*/ 0 w 1658"/>
                  <a:gd name="T51" fmla="*/ 0 h 1428"/>
                  <a:gd name="T52" fmla="*/ 0 w 1658"/>
                  <a:gd name="T53" fmla="*/ 0 h 1428"/>
                  <a:gd name="T54" fmla="*/ 0 w 1658"/>
                  <a:gd name="T55" fmla="*/ 0 h 1428"/>
                  <a:gd name="T56" fmla="*/ 0 w 1658"/>
                  <a:gd name="T57" fmla="*/ 0 h 1428"/>
                  <a:gd name="T58" fmla="*/ 0 w 1658"/>
                  <a:gd name="T59" fmla="*/ 0 h 1428"/>
                  <a:gd name="T60" fmla="*/ 0 w 1658"/>
                  <a:gd name="T61" fmla="*/ 0 h 1428"/>
                  <a:gd name="T62" fmla="*/ 0 w 1658"/>
                  <a:gd name="T63" fmla="*/ 0 h 1428"/>
                  <a:gd name="T64" fmla="*/ 0 w 1658"/>
                  <a:gd name="T65" fmla="*/ 0 h 1428"/>
                  <a:gd name="T66" fmla="*/ 0 w 1658"/>
                  <a:gd name="T67" fmla="*/ 0 h 1428"/>
                  <a:gd name="T68" fmla="*/ 0 w 1658"/>
                  <a:gd name="T69" fmla="*/ 0 h 1428"/>
                  <a:gd name="T70" fmla="*/ 0 w 1658"/>
                  <a:gd name="T71" fmla="*/ 0 h 1428"/>
                  <a:gd name="T72" fmla="*/ 0 w 1658"/>
                  <a:gd name="T73" fmla="*/ 0 h 1428"/>
                  <a:gd name="T74" fmla="*/ 0 w 1658"/>
                  <a:gd name="T75" fmla="*/ 0 h 142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58"/>
                  <a:gd name="T115" fmla="*/ 0 h 1428"/>
                  <a:gd name="T116" fmla="*/ 1658 w 1658"/>
                  <a:gd name="T117" fmla="*/ 1428 h 142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58" h="1428">
                    <a:moveTo>
                      <a:pt x="121" y="1418"/>
                    </a:moveTo>
                    <a:cubicBezTo>
                      <a:pt x="623" y="1412"/>
                      <a:pt x="1117" y="1398"/>
                      <a:pt x="1617" y="1378"/>
                    </a:cubicBezTo>
                    <a:cubicBezTo>
                      <a:pt x="1641" y="1304"/>
                      <a:pt x="1658" y="1279"/>
                      <a:pt x="1627" y="1186"/>
                    </a:cubicBezTo>
                    <a:cubicBezTo>
                      <a:pt x="1619" y="1163"/>
                      <a:pt x="1593" y="1152"/>
                      <a:pt x="1576" y="1135"/>
                    </a:cubicBezTo>
                    <a:cubicBezTo>
                      <a:pt x="1539" y="1098"/>
                      <a:pt x="1559" y="1109"/>
                      <a:pt x="1516" y="1095"/>
                    </a:cubicBezTo>
                    <a:cubicBezTo>
                      <a:pt x="1506" y="1098"/>
                      <a:pt x="1495" y="1100"/>
                      <a:pt x="1486" y="1105"/>
                    </a:cubicBezTo>
                    <a:cubicBezTo>
                      <a:pt x="1465" y="1117"/>
                      <a:pt x="1425" y="1145"/>
                      <a:pt x="1425" y="1145"/>
                    </a:cubicBezTo>
                    <a:cubicBezTo>
                      <a:pt x="1415" y="710"/>
                      <a:pt x="1532" y="728"/>
                      <a:pt x="1263" y="690"/>
                    </a:cubicBezTo>
                    <a:cubicBezTo>
                      <a:pt x="1195" y="667"/>
                      <a:pt x="1203" y="702"/>
                      <a:pt x="1192" y="761"/>
                    </a:cubicBezTo>
                    <a:cubicBezTo>
                      <a:pt x="1171" y="675"/>
                      <a:pt x="1172" y="693"/>
                      <a:pt x="1162" y="610"/>
                    </a:cubicBezTo>
                    <a:cubicBezTo>
                      <a:pt x="1156" y="559"/>
                      <a:pt x="1165" y="504"/>
                      <a:pt x="1142" y="458"/>
                    </a:cubicBezTo>
                    <a:cubicBezTo>
                      <a:pt x="1126" y="425"/>
                      <a:pt x="1041" y="418"/>
                      <a:pt x="1011" y="407"/>
                    </a:cubicBezTo>
                    <a:cubicBezTo>
                      <a:pt x="916" y="441"/>
                      <a:pt x="961" y="302"/>
                      <a:pt x="950" y="236"/>
                    </a:cubicBezTo>
                    <a:cubicBezTo>
                      <a:pt x="945" y="208"/>
                      <a:pt x="870" y="175"/>
                      <a:pt x="839" y="165"/>
                    </a:cubicBezTo>
                    <a:cubicBezTo>
                      <a:pt x="825" y="168"/>
                      <a:pt x="810" y="168"/>
                      <a:pt x="798" y="175"/>
                    </a:cubicBezTo>
                    <a:cubicBezTo>
                      <a:pt x="786" y="182"/>
                      <a:pt x="782" y="205"/>
                      <a:pt x="768" y="205"/>
                    </a:cubicBezTo>
                    <a:cubicBezTo>
                      <a:pt x="754" y="205"/>
                      <a:pt x="725" y="154"/>
                      <a:pt x="718" y="145"/>
                    </a:cubicBezTo>
                    <a:cubicBezTo>
                      <a:pt x="687" y="107"/>
                      <a:pt x="700" y="143"/>
                      <a:pt x="677" y="84"/>
                    </a:cubicBezTo>
                    <a:cubicBezTo>
                      <a:pt x="647" y="7"/>
                      <a:pt x="679" y="37"/>
                      <a:pt x="627" y="3"/>
                    </a:cubicBezTo>
                    <a:cubicBezTo>
                      <a:pt x="593" y="6"/>
                      <a:pt x="557" y="0"/>
                      <a:pt x="526" y="13"/>
                    </a:cubicBezTo>
                    <a:cubicBezTo>
                      <a:pt x="504" y="22"/>
                      <a:pt x="475" y="64"/>
                      <a:pt x="475" y="64"/>
                    </a:cubicBezTo>
                    <a:cubicBezTo>
                      <a:pt x="468" y="85"/>
                      <a:pt x="451" y="102"/>
                      <a:pt x="445" y="124"/>
                    </a:cubicBezTo>
                    <a:cubicBezTo>
                      <a:pt x="438" y="150"/>
                      <a:pt x="458" y="190"/>
                      <a:pt x="435" y="205"/>
                    </a:cubicBezTo>
                    <a:cubicBezTo>
                      <a:pt x="398" y="229"/>
                      <a:pt x="347" y="212"/>
                      <a:pt x="303" y="215"/>
                    </a:cubicBezTo>
                    <a:cubicBezTo>
                      <a:pt x="262" y="244"/>
                      <a:pt x="192" y="316"/>
                      <a:pt x="192" y="316"/>
                    </a:cubicBezTo>
                    <a:cubicBezTo>
                      <a:pt x="182" y="357"/>
                      <a:pt x="170" y="396"/>
                      <a:pt x="162" y="438"/>
                    </a:cubicBezTo>
                    <a:cubicBezTo>
                      <a:pt x="165" y="472"/>
                      <a:pt x="181" y="506"/>
                      <a:pt x="172" y="539"/>
                    </a:cubicBezTo>
                    <a:cubicBezTo>
                      <a:pt x="163" y="571"/>
                      <a:pt x="124" y="586"/>
                      <a:pt x="101" y="610"/>
                    </a:cubicBezTo>
                    <a:cubicBezTo>
                      <a:pt x="73" y="695"/>
                      <a:pt x="45" y="817"/>
                      <a:pt x="152" y="852"/>
                    </a:cubicBezTo>
                    <a:cubicBezTo>
                      <a:pt x="149" y="865"/>
                      <a:pt x="150" y="881"/>
                      <a:pt x="142" y="892"/>
                    </a:cubicBezTo>
                    <a:cubicBezTo>
                      <a:pt x="86" y="975"/>
                      <a:pt x="132" y="850"/>
                      <a:pt x="91" y="943"/>
                    </a:cubicBezTo>
                    <a:cubicBezTo>
                      <a:pt x="82" y="963"/>
                      <a:pt x="71" y="1004"/>
                      <a:pt x="71" y="1004"/>
                    </a:cubicBezTo>
                    <a:cubicBezTo>
                      <a:pt x="81" y="1156"/>
                      <a:pt x="47" y="1149"/>
                      <a:pt x="152" y="1186"/>
                    </a:cubicBezTo>
                    <a:cubicBezTo>
                      <a:pt x="126" y="1211"/>
                      <a:pt x="94" y="1227"/>
                      <a:pt x="71" y="1256"/>
                    </a:cubicBezTo>
                    <a:cubicBezTo>
                      <a:pt x="15" y="1325"/>
                      <a:pt x="84" y="1255"/>
                      <a:pt x="30" y="1307"/>
                    </a:cubicBezTo>
                    <a:cubicBezTo>
                      <a:pt x="27" y="1320"/>
                      <a:pt x="24" y="1334"/>
                      <a:pt x="20" y="1347"/>
                    </a:cubicBezTo>
                    <a:cubicBezTo>
                      <a:pt x="14" y="1368"/>
                      <a:pt x="0" y="1408"/>
                      <a:pt x="0" y="1408"/>
                    </a:cubicBezTo>
                    <a:cubicBezTo>
                      <a:pt x="48" y="1424"/>
                      <a:pt x="70" y="1428"/>
                      <a:pt x="121" y="1418"/>
                    </a:cubicBezTo>
                    <a:close/>
                  </a:path>
                </a:pathLst>
              </a:custGeom>
              <a:solidFill>
                <a:srgbClr val="00CC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71" name="Line 19"/>
              <p:cNvSpPr>
                <a:spLocks noChangeShapeType="1"/>
              </p:cNvSpPr>
              <p:nvPr/>
            </p:nvSpPr>
            <p:spPr bwMode="auto">
              <a:xfrm flipV="1">
                <a:off x="4216" y="3382"/>
                <a:ext cx="1" cy="318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2" name="Line 20"/>
              <p:cNvSpPr>
                <a:spLocks noChangeShapeType="1"/>
              </p:cNvSpPr>
              <p:nvPr/>
            </p:nvSpPr>
            <p:spPr bwMode="auto">
              <a:xfrm>
                <a:off x="3892" y="3997"/>
                <a:ext cx="277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3" name="Line 21"/>
              <p:cNvSpPr>
                <a:spLocks noChangeShapeType="1"/>
              </p:cNvSpPr>
              <p:nvPr/>
            </p:nvSpPr>
            <p:spPr bwMode="auto">
              <a:xfrm flipH="1">
                <a:off x="4285" y="3997"/>
                <a:ext cx="302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4" name="Line 22"/>
              <p:cNvSpPr>
                <a:spLocks noChangeShapeType="1"/>
              </p:cNvSpPr>
              <p:nvPr/>
            </p:nvSpPr>
            <p:spPr bwMode="auto">
              <a:xfrm flipV="1">
                <a:off x="4216" y="3772"/>
                <a:ext cx="1" cy="95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5" name="Line 23"/>
              <p:cNvSpPr>
                <a:spLocks noChangeShapeType="1"/>
              </p:cNvSpPr>
              <p:nvPr/>
            </p:nvSpPr>
            <p:spPr bwMode="auto">
              <a:xfrm flipH="1">
                <a:off x="3868" y="3161"/>
                <a:ext cx="256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6" name="Line 24"/>
              <p:cNvSpPr>
                <a:spLocks noChangeShapeType="1"/>
              </p:cNvSpPr>
              <p:nvPr/>
            </p:nvSpPr>
            <p:spPr bwMode="auto">
              <a:xfrm>
                <a:off x="4262" y="3161"/>
                <a:ext cx="324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7" name="AutoShape 25"/>
              <p:cNvSpPr>
                <a:spLocks noChangeArrowheads="1"/>
              </p:cNvSpPr>
              <p:nvPr/>
            </p:nvSpPr>
            <p:spPr bwMode="auto">
              <a:xfrm>
                <a:off x="3684" y="3105"/>
                <a:ext cx="1017" cy="149"/>
              </a:xfrm>
              <a:custGeom>
                <a:avLst/>
                <a:gdLst>
                  <a:gd name="T0" fmla="*/ 0 w 2112"/>
                  <a:gd name="T1" fmla="*/ 0 h 384"/>
                  <a:gd name="T2" fmla="*/ 0 w 2112"/>
                  <a:gd name="T3" fmla="*/ 0 h 384"/>
                  <a:gd name="T4" fmla="*/ 0 w 2112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2112"/>
                  <a:gd name="T10" fmla="*/ 0 h 384"/>
                  <a:gd name="T11" fmla="*/ 2112 w 2112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2" h="384">
                    <a:moveTo>
                      <a:pt x="0" y="384"/>
                    </a:moveTo>
                    <a:cubicBezTo>
                      <a:pt x="352" y="192"/>
                      <a:pt x="704" y="0"/>
                      <a:pt x="1056" y="0"/>
                    </a:cubicBezTo>
                    <a:cubicBezTo>
                      <a:pt x="1408" y="0"/>
                      <a:pt x="1928" y="320"/>
                      <a:pt x="2112" y="384"/>
                    </a:cubicBezTo>
                  </a:path>
                </a:pathLst>
              </a:custGeom>
              <a:noFill/>
              <a:ln w="38160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78" name="AutoShape 26"/>
              <p:cNvSpPr>
                <a:spLocks noChangeArrowheads="1"/>
              </p:cNvSpPr>
              <p:nvPr/>
            </p:nvSpPr>
            <p:spPr bwMode="auto">
              <a:xfrm>
                <a:off x="3060" y="3253"/>
                <a:ext cx="624" cy="56"/>
              </a:xfrm>
              <a:custGeom>
                <a:avLst/>
                <a:gdLst>
                  <a:gd name="T0" fmla="*/ 0 w 1296"/>
                  <a:gd name="T1" fmla="*/ 0 h 224"/>
                  <a:gd name="T2" fmla="*/ 0 w 1296"/>
                  <a:gd name="T3" fmla="*/ 0 h 224"/>
                  <a:gd name="T4" fmla="*/ 0 w 1296"/>
                  <a:gd name="T5" fmla="*/ 0 h 224"/>
                  <a:gd name="T6" fmla="*/ 0 w 1296"/>
                  <a:gd name="T7" fmla="*/ 0 h 2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6"/>
                  <a:gd name="T13" fmla="*/ 0 h 224"/>
                  <a:gd name="T14" fmla="*/ 1296 w 1296"/>
                  <a:gd name="T15" fmla="*/ 224 h 2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6" h="224">
                    <a:moveTo>
                      <a:pt x="1296" y="0"/>
                    </a:moveTo>
                    <a:cubicBezTo>
                      <a:pt x="1156" y="80"/>
                      <a:pt x="1016" y="160"/>
                      <a:pt x="864" y="192"/>
                    </a:cubicBezTo>
                    <a:cubicBezTo>
                      <a:pt x="712" y="224"/>
                      <a:pt x="528" y="208"/>
                      <a:pt x="384" y="192"/>
                    </a:cubicBezTo>
                    <a:cubicBezTo>
                      <a:pt x="240" y="176"/>
                      <a:pt x="64" y="112"/>
                      <a:pt x="0" y="96"/>
                    </a:cubicBezTo>
                  </a:path>
                </a:pathLst>
              </a:custGeom>
              <a:noFill/>
              <a:ln w="38160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79" name="AutoShape 27"/>
              <p:cNvSpPr>
                <a:spLocks noChangeArrowheads="1"/>
              </p:cNvSpPr>
              <p:nvPr/>
            </p:nvSpPr>
            <p:spPr bwMode="auto">
              <a:xfrm>
                <a:off x="4701" y="3235"/>
                <a:ext cx="879" cy="37"/>
              </a:xfrm>
              <a:custGeom>
                <a:avLst/>
                <a:gdLst>
                  <a:gd name="T0" fmla="*/ 0 w 1776"/>
                  <a:gd name="T1" fmla="*/ 0 h 192"/>
                  <a:gd name="T2" fmla="*/ 0 w 1776"/>
                  <a:gd name="T3" fmla="*/ 0 h 192"/>
                  <a:gd name="T4" fmla="*/ 0 w 1776"/>
                  <a:gd name="T5" fmla="*/ 0 h 192"/>
                  <a:gd name="T6" fmla="*/ 0 w 1776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76"/>
                  <a:gd name="T13" fmla="*/ 0 h 192"/>
                  <a:gd name="T14" fmla="*/ 1776 w 1776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76" h="192">
                    <a:moveTo>
                      <a:pt x="0" y="48"/>
                    </a:moveTo>
                    <a:cubicBezTo>
                      <a:pt x="168" y="120"/>
                      <a:pt x="336" y="192"/>
                      <a:pt x="576" y="192"/>
                    </a:cubicBezTo>
                    <a:cubicBezTo>
                      <a:pt x="816" y="192"/>
                      <a:pt x="1240" y="80"/>
                      <a:pt x="1440" y="48"/>
                    </a:cubicBezTo>
                    <a:cubicBezTo>
                      <a:pt x="1640" y="16"/>
                      <a:pt x="1720" y="8"/>
                      <a:pt x="1776" y="0"/>
                    </a:cubicBezTo>
                  </a:path>
                </a:pathLst>
              </a:custGeom>
              <a:noFill/>
              <a:ln w="38160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80" name="AutoShape 28"/>
              <p:cNvSpPr>
                <a:spLocks noChangeArrowheads="1"/>
              </p:cNvSpPr>
              <p:nvPr/>
            </p:nvSpPr>
            <p:spPr bwMode="auto">
              <a:xfrm>
                <a:off x="3083" y="3867"/>
                <a:ext cx="2428" cy="111"/>
              </a:xfrm>
              <a:custGeom>
                <a:avLst/>
                <a:gdLst>
                  <a:gd name="T0" fmla="*/ 0 w 5040"/>
                  <a:gd name="T1" fmla="*/ 0 h 408"/>
                  <a:gd name="T2" fmla="*/ 0 w 5040"/>
                  <a:gd name="T3" fmla="*/ 0 h 408"/>
                  <a:gd name="T4" fmla="*/ 0 w 5040"/>
                  <a:gd name="T5" fmla="*/ 0 h 408"/>
                  <a:gd name="T6" fmla="*/ 0 w 5040"/>
                  <a:gd name="T7" fmla="*/ 0 h 408"/>
                  <a:gd name="T8" fmla="*/ 0 w 5040"/>
                  <a:gd name="T9" fmla="*/ 0 h 408"/>
                  <a:gd name="T10" fmla="*/ 0 w 5040"/>
                  <a:gd name="T11" fmla="*/ 0 h 408"/>
                  <a:gd name="T12" fmla="*/ 0 w 5040"/>
                  <a:gd name="T13" fmla="*/ 0 h 408"/>
                  <a:gd name="T14" fmla="*/ 0 w 5040"/>
                  <a:gd name="T15" fmla="*/ 0 h 408"/>
                  <a:gd name="T16" fmla="*/ 0 w 5040"/>
                  <a:gd name="T17" fmla="*/ 0 h 408"/>
                  <a:gd name="T18" fmla="*/ 0 w 5040"/>
                  <a:gd name="T19" fmla="*/ 0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040"/>
                  <a:gd name="T31" fmla="*/ 0 h 408"/>
                  <a:gd name="T32" fmla="*/ 5040 w 5040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040" h="408">
                    <a:moveTo>
                      <a:pt x="0" y="216"/>
                    </a:moveTo>
                    <a:cubicBezTo>
                      <a:pt x="152" y="132"/>
                      <a:pt x="304" y="48"/>
                      <a:pt x="528" y="24"/>
                    </a:cubicBezTo>
                    <a:cubicBezTo>
                      <a:pt x="752" y="0"/>
                      <a:pt x="1088" y="24"/>
                      <a:pt x="1344" y="72"/>
                    </a:cubicBezTo>
                    <a:cubicBezTo>
                      <a:pt x="1600" y="120"/>
                      <a:pt x="1888" y="256"/>
                      <a:pt x="2064" y="312"/>
                    </a:cubicBezTo>
                    <a:cubicBezTo>
                      <a:pt x="2240" y="368"/>
                      <a:pt x="2280" y="408"/>
                      <a:pt x="2400" y="408"/>
                    </a:cubicBezTo>
                    <a:cubicBezTo>
                      <a:pt x="2520" y="408"/>
                      <a:pt x="2648" y="360"/>
                      <a:pt x="2784" y="312"/>
                    </a:cubicBezTo>
                    <a:cubicBezTo>
                      <a:pt x="2920" y="264"/>
                      <a:pt x="3016" y="168"/>
                      <a:pt x="3216" y="120"/>
                    </a:cubicBezTo>
                    <a:cubicBezTo>
                      <a:pt x="3416" y="72"/>
                      <a:pt x="3752" y="24"/>
                      <a:pt x="3984" y="24"/>
                    </a:cubicBezTo>
                    <a:cubicBezTo>
                      <a:pt x="4216" y="24"/>
                      <a:pt x="4432" y="88"/>
                      <a:pt x="4608" y="120"/>
                    </a:cubicBezTo>
                    <a:cubicBezTo>
                      <a:pt x="4784" y="152"/>
                      <a:pt x="4968" y="200"/>
                      <a:pt x="5040" y="216"/>
                    </a:cubicBezTo>
                  </a:path>
                </a:pathLst>
              </a:custGeom>
              <a:noFill/>
              <a:ln w="38160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81" name="Line 29"/>
              <p:cNvSpPr>
                <a:spLocks noChangeShapeType="1"/>
              </p:cNvSpPr>
              <p:nvPr/>
            </p:nvSpPr>
            <p:spPr bwMode="auto">
              <a:xfrm flipH="1">
                <a:off x="3567" y="3161"/>
                <a:ext cx="141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82" name="Line 30"/>
              <p:cNvSpPr>
                <a:spLocks noChangeShapeType="1"/>
              </p:cNvSpPr>
              <p:nvPr/>
            </p:nvSpPr>
            <p:spPr bwMode="auto">
              <a:xfrm>
                <a:off x="3430" y="3532"/>
                <a:ext cx="1" cy="7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83" name="Line 31"/>
              <p:cNvSpPr>
                <a:spLocks noChangeShapeType="1"/>
              </p:cNvSpPr>
              <p:nvPr/>
            </p:nvSpPr>
            <p:spPr bwMode="auto">
              <a:xfrm>
                <a:off x="3499" y="3997"/>
                <a:ext cx="139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84" name="Line 32"/>
              <p:cNvSpPr>
                <a:spLocks noChangeShapeType="1"/>
              </p:cNvSpPr>
              <p:nvPr/>
            </p:nvSpPr>
            <p:spPr bwMode="auto">
              <a:xfrm flipH="1">
                <a:off x="3174" y="3997"/>
                <a:ext cx="141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85" name="Line 33"/>
              <p:cNvSpPr>
                <a:spLocks noChangeShapeType="1"/>
              </p:cNvSpPr>
              <p:nvPr/>
            </p:nvSpPr>
            <p:spPr bwMode="auto">
              <a:xfrm>
                <a:off x="3175" y="3161"/>
                <a:ext cx="139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86" name="Line 34"/>
              <p:cNvSpPr>
                <a:spLocks noChangeShapeType="1"/>
              </p:cNvSpPr>
              <p:nvPr/>
            </p:nvSpPr>
            <p:spPr bwMode="auto">
              <a:xfrm>
                <a:off x="4725" y="3161"/>
                <a:ext cx="139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87" name="Line 35"/>
              <p:cNvSpPr>
                <a:spLocks noChangeShapeType="1"/>
              </p:cNvSpPr>
              <p:nvPr/>
            </p:nvSpPr>
            <p:spPr bwMode="auto">
              <a:xfrm flipH="1">
                <a:off x="5094" y="3142"/>
                <a:ext cx="117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88" name="Line 36"/>
              <p:cNvSpPr>
                <a:spLocks noChangeShapeType="1"/>
              </p:cNvSpPr>
              <p:nvPr/>
            </p:nvSpPr>
            <p:spPr bwMode="auto">
              <a:xfrm>
                <a:off x="4979" y="3495"/>
                <a:ext cx="1" cy="7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89" name="Line 37"/>
              <p:cNvSpPr>
                <a:spLocks noChangeShapeType="1"/>
              </p:cNvSpPr>
              <p:nvPr/>
            </p:nvSpPr>
            <p:spPr bwMode="auto">
              <a:xfrm flipH="1">
                <a:off x="4769" y="3997"/>
                <a:ext cx="141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90" name="Line 38"/>
              <p:cNvSpPr>
                <a:spLocks noChangeShapeType="1"/>
              </p:cNvSpPr>
              <p:nvPr/>
            </p:nvSpPr>
            <p:spPr bwMode="auto">
              <a:xfrm>
                <a:off x="5094" y="3997"/>
                <a:ext cx="139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91" name="Line 39"/>
              <p:cNvSpPr>
                <a:spLocks noChangeShapeType="1"/>
              </p:cNvSpPr>
              <p:nvPr/>
            </p:nvSpPr>
            <p:spPr bwMode="auto">
              <a:xfrm flipV="1">
                <a:off x="4216" y="3197"/>
                <a:ext cx="1" cy="7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92" name="Text Box 40"/>
              <p:cNvSpPr txBox="1">
                <a:spLocks noChangeArrowheads="1"/>
              </p:cNvSpPr>
              <p:nvPr/>
            </p:nvSpPr>
            <p:spPr bwMode="auto">
              <a:xfrm>
                <a:off x="3615" y="3235"/>
                <a:ext cx="162" cy="1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chemeClr val="bg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ts val="625"/>
                  </a:spcBef>
                </a:pPr>
                <a:r>
                  <a:rPr lang="en-US" sz="2400" b="1">
                    <a:solidFill>
                      <a:srgbClr val="FF3300"/>
                    </a:solidFill>
                    <a:latin typeface="System VT Special" pitchFamily="49" charset="0"/>
                  </a:rPr>
                  <a:t>F</a:t>
                </a:r>
                <a:r>
                  <a:rPr lang="en-US" sz="1000" b="1">
                    <a:solidFill>
                      <a:srgbClr val="FF3300"/>
                    </a:solidFill>
                    <a:latin typeface="Arial Unicode MS" pitchFamily="34" charset="-128"/>
                  </a:rPr>
                  <a:t>H</a:t>
                </a:r>
              </a:p>
              <a:p>
                <a:pPr eaLnBrk="1" hangingPunct="1">
                  <a:spcBef>
                    <a:spcPts val="1500"/>
                  </a:spcBef>
                </a:pPr>
                <a:endParaRPr lang="en-US" sz="2400" b="1">
                  <a:solidFill>
                    <a:srgbClr val="FF3300"/>
                  </a:solidFill>
                  <a:latin typeface="System VT Special" pitchFamily="49" charset="0"/>
                </a:endParaRPr>
              </a:p>
              <a:p>
                <a:pPr eaLnBrk="1" hangingPunct="1">
                  <a:spcBef>
                    <a:spcPts val="1500"/>
                  </a:spcBef>
                </a:pPr>
                <a:endParaRPr lang="en-US" sz="2400" b="1">
                  <a:solidFill>
                    <a:srgbClr val="FF3300"/>
                  </a:solidFill>
                  <a:latin typeface="System VT Special" pitchFamily="49" charset="0"/>
                </a:endParaRPr>
              </a:p>
              <a:p>
                <a:pPr eaLnBrk="1" hangingPunct="1">
                  <a:spcBef>
                    <a:spcPts val="1500"/>
                  </a:spcBef>
                </a:pPr>
                <a:endParaRPr lang="en-US" sz="2400" b="1">
                  <a:solidFill>
                    <a:srgbClr val="FF3300"/>
                  </a:solidFill>
                  <a:latin typeface="System VT Special" pitchFamily="49" charset="0"/>
                </a:endParaRPr>
              </a:p>
              <a:p>
                <a:pPr eaLnBrk="1" hangingPunct="1">
                  <a:spcBef>
                    <a:spcPts val="625"/>
                  </a:spcBef>
                </a:pPr>
                <a:r>
                  <a:rPr lang="en-US" sz="2400" b="1">
                    <a:solidFill>
                      <a:srgbClr val="FF3300"/>
                    </a:solidFill>
                    <a:latin typeface="System VT Special" pitchFamily="49" charset="0"/>
                  </a:rPr>
                  <a:t>F</a:t>
                </a:r>
                <a:r>
                  <a:rPr lang="en-US" sz="1000" b="1">
                    <a:solidFill>
                      <a:srgbClr val="FF3300"/>
                    </a:solidFill>
                    <a:latin typeface="Arial Unicode MS" pitchFamily="34" charset="-128"/>
                  </a:rPr>
                  <a:t>L</a:t>
                </a:r>
              </a:p>
              <a:p>
                <a:pPr eaLnBrk="1" hangingPunct="1">
                  <a:spcBef>
                    <a:spcPts val="625"/>
                  </a:spcBef>
                </a:pPr>
                <a:endParaRPr lang="en-US" sz="1000" b="1">
                  <a:solidFill>
                    <a:srgbClr val="FF3300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61493" name="Line 41"/>
              <p:cNvSpPr>
                <a:spLocks noChangeShapeType="1"/>
              </p:cNvSpPr>
              <p:nvPr/>
            </p:nvSpPr>
            <p:spPr bwMode="auto">
              <a:xfrm flipV="1">
                <a:off x="3060" y="3234"/>
                <a:ext cx="2520" cy="39"/>
              </a:xfrm>
              <a:prstGeom prst="line">
                <a:avLst/>
              </a:prstGeom>
              <a:noFill/>
              <a:ln w="12600">
                <a:solidFill>
                  <a:srgbClr val="8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94" name="Line 42"/>
              <p:cNvSpPr>
                <a:spLocks noChangeShapeType="1"/>
              </p:cNvSpPr>
              <p:nvPr/>
            </p:nvSpPr>
            <p:spPr bwMode="auto">
              <a:xfrm>
                <a:off x="3129" y="3922"/>
                <a:ext cx="2381" cy="1"/>
              </a:xfrm>
              <a:prstGeom prst="line">
                <a:avLst/>
              </a:prstGeom>
              <a:noFill/>
              <a:ln w="12600">
                <a:solidFill>
                  <a:srgbClr val="8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61495" name="Object 3"/>
              <p:cNvGraphicFramePr>
                <a:graphicFrameLocks noChangeAspect="1"/>
              </p:cNvGraphicFramePr>
              <p:nvPr/>
            </p:nvGraphicFramePr>
            <p:xfrm>
              <a:off x="3985" y="3458"/>
              <a:ext cx="185" cy="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260" r:id="rId9" imgW="296306" imgH="296306" progId="Equation.3">
                      <p:embed/>
                    </p:oleObj>
                  </mc:Choice>
                  <mc:Fallback>
                    <p:oleObj r:id="rId9" imgW="296306" imgH="296306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5" y="3458"/>
                            <a:ext cx="185" cy="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496" name="Object 4"/>
              <p:cNvGraphicFramePr>
                <a:graphicFrameLocks noChangeAspect="1"/>
              </p:cNvGraphicFramePr>
              <p:nvPr/>
            </p:nvGraphicFramePr>
            <p:xfrm>
              <a:off x="3985" y="3551"/>
              <a:ext cx="185" cy="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261" r:id="rId11" imgW="318606" imgH="318606" progId="Equation.3">
                      <p:embed/>
                    </p:oleObj>
                  </mc:Choice>
                  <mc:Fallback>
                    <p:oleObj r:id="rId11" imgW="318606" imgH="318606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5" y="3551"/>
                            <a:ext cx="185" cy="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497" name="Object 5"/>
              <p:cNvGraphicFramePr>
                <a:graphicFrameLocks noChangeAspect="1"/>
              </p:cNvGraphicFramePr>
              <p:nvPr/>
            </p:nvGraphicFramePr>
            <p:xfrm>
              <a:off x="4008" y="3356"/>
              <a:ext cx="106" cy="1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262" name="Equation" r:id="rId13" imgW="226449" imgH="226449" progId="Equation.3">
                      <p:embed/>
                    </p:oleObj>
                  </mc:Choice>
                  <mc:Fallback>
                    <p:oleObj name="Equation" r:id="rId13" imgW="226449" imgH="226449" progId="Equation.3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08" y="3356"/>
                            <a:ext cx="106" cy="1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61465" name="Picture 4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063" y="1928813"/>
              <a:ext cx="140017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1466" name="Line 47"/>
            <p:cNvSpPr>
              <a:spLocks noChangeShapeType="1"/>
            </p:cNvSpPr>
            <p:nvPr/>
          </p:nvSpPr>
          <p:spPr bwMode="auto">
            <a:xfrm flipV="1">
              <a:off x="3857625" y="2855913"/>
              <a:ext cx="142875" cy="146050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7" name="Line 48"/>
            <p:cNvSpPr>
              <a:spLocks noChangeShapeType="1"/>
            </p:cNvSpPr>
            <p:nvPr/>
          </p:nvSpPr>
          <p:spPr bwMode="auto">
            <a:xfrm flipV="1">
              <a:off x="4071938" y="2855913"/>
              <a:ext cx="357187" cy="574675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8" name="Line 49"/>
            <p:cNvSpPr>
              <a:spLocks noChangeShapeType="1"/>
            </p:cNvSpPr>
            <p:nvPr/>
          </p:nvSpPr>
          <p:spPr bwMode="auto">
            <a:xfrm flipV="1">
              <a:off x="4257675" y="2855913"/>
              <a:ext cx="600075" cy="931862"/>
            </a:xfrm>
            <a:prstGeom prst="line">
              <a:avLst/>
            </a:prstGeom>
            <a:noFill/>
            <a:ln w="9360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9" name="Text Box 50"/>
            <p:cNvSpPr txBox="1">
              <a:spLocks noChangeArrowheads="1"/>
            </p:cNvSpPr>
            <p:nvPr/>
          </p:nvSpPr>
          <p:spPr bwMode="auto">
            <a:xfrm>
              <a:off x="1668308" y="6649857"/>
              <a:ext cx="2680738" cy="79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bg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Arial" pitchFamily="34" charset="0"/>
                </a:rPr>
                <a:t>+ FIRST GUESS</a:t>
              </a:r>
            </a:p>
          </p:txBody>
        </p:sp>
      </p:grpSp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762000" y="990600"/>
            <a:ext cx="7853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Minimization of STMAS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variational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cost function</a:t>
            </a: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762000" y="2170093"/>
            <a:ext cx="75456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Subject to dynamic constraints and appropriate 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    forward models</a:t>
            </a: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2909888" y="3416300"/>
            <a:ext cx="438150" cy="258763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 flipV="1">
            <a:off x="7027863" y="4578350"/>
            <a:ext cx="439737" cy="298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447" name="TextBox 8"/>
          <p:cNvSpPr txBox="1">
            <a:spLocks noChangeArrowheads="1"/>
          </p:cNvSpPr>
          <p:nvPr/>
        </p:nvSpPr>
        <p:spPr bwMode="auto">
          <a:xfrm>
            <a:off x="7543800" y="4419600"/>
            <a:ext cx="992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NWP</a:t>
            </a:r>
          </a:p>
        </p:txBody>
      </p:sp>
      <p:graphicFrame>
        <p:nvGraphicFramePr>
          <p:cNvPr id="61448" name="Object 9"/>
          <p:cNvGraphicFramePr>
            <a:graphicFrameLocks noChangeAspect="1"/>
          </p:cNvGraphicFramePr>
          <p:nvPr/>
        </p:nvGraphicFramePr>
        <p:xfrm>
          <a:off x="6137275" y="2560638"/>
          <a:ext cx="582613" cy="444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3" name="Equation" r:id="rId16" imgW="177800" imgH="241300" progId="Equation.3">
                  <p:embed/>
                </p:oleObj>
              </mc:Choice>
              <mc:Fallback>
                <p:oleObj name="Equation" r:id="rId16" imgW="177800" imgH="2413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7275" y="2560638"/>
                        <a:ext cx="582613" cy="444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5B9AE2EA-AC0D-41B4-95A5-BB85BE0BF041}" type="slidenum">
              <a:rPr lang="en-US"/>
              <a:pPr/>
              <a:t>81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2000" y="16002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Currently under development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0000"/>
                </a:solidFill>
                <a:cs typeface="+mj-cs"/>
              </a:rPr>
              <a:t>HISTORY OF LAPS</a:t>
            </a:r>
            <a:endParaRPr lang="en-US" sz="3200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457200"/>
            <a:ext cx="9144000" cy="6400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Wind analysis &amp; radar remapping (V, Z)			1989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Cloud analysis / </a:t>
            </a:r>
            <a:r>
              <a:rPr lang="en-US" dirty="0" err="1" smtClean="0">
                <a:solidFill>
                  <a:srgbClr val="E600FF"/>
                </a:solidFill>
              </a:rPr>
              <a:t>Hotstart</a:t>
            </a:r>
            <a:r>
              <a:rPr lang="en-US" dirty="0" smtClean="0">
                <a:solidFill>
                  <a:srgbClr val="000000"/>
                </a:solidFill>
              </a:rPr>
              <a:t>						1991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E600FF"/>
                </a:solidFill>
              </a:rPr>
              <a:t>Major innovation </a:t>
            </a:r>
            <a:r>
              <a:rPr lang="en-US" dirty="0" smtClean="0">
                <a:solidFill>
                  <a:srgbClr val="000000"/>
                </a:solidFill>
              </a:rPr>
              <a:t>– 150+ citations					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T-LAPS - Terminal-LAPS at 40 ITWS/FAA sites		1992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Major advancement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5-min update at 2km, 20+ years ahead of national guidance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O-LAPS – System adapted at OU / CAPS		         1990s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K-LAPS 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 Technology transfer to KMA			         1990s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Cloud analysis / hot start elements in other systems  1995-2005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ADAS, RUC,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LAPS </a:t>
            </a:r>
            <a:r>
              <a:rPr lang="en-US" dirty="0" smtClean="0">
                <a:solidFill>
                  <a:srgbClr val="E600FF"/>
                </a:solidFill>
              </a:rPr>
              <a:t>operationally used </a:t>
            </a:r>
            <a:r>
              <a:rPr lang="en-US" dirty="0" smtClean="0">
                <a:solidFill>
                  <a:srgbClr val="000000"/>
                </a:solidFill>
              </a:rPr>
              <a:t>at NWS WFOs (AWIPS)	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~1998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New 2DVar surface analysis – STMAS			2004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NOAA </a:t>
            </a:r>
            <a:r>
              <a:rPr lang="en-US" dirty="0" smtClean="0">
                <a:solidFill>
                  <a:srgbClr val="E600FF"/>
                </a:solidFill>
              </a:rPr>
              <a:t>Tech Transfer Awards</a:t>
            </a:r>
            <a:r>
              <a:rPr lang="en-US" dirty="0" smtClean="0">
                <a:solidFill>
                  <a:srgbClr val="000000"/>
                </a:solidFill>
              </a:rPr>
              <a:t>				2005,  2008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600FF"/>
                </a:solidFill>
              </a:rPr>
              <a:t>3D-Var STMAS</a:t>
            </a:r>
            <a:r>
              <a:rPr lang="en-US" dirty="0" smtClean="0">
                <a:solidFill>
                  <a:srgbClr val="000000"/>
                </a:solidFill>
              </a:rPr>
              <a:t>							2009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STMAS transitioned to FAA operations		2012 - 2015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2E996-B2A2-BB43-9A69-A8FA5619D32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1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E81212"/>
      </a:dk2>
      <a:lt2>
        <a:srgbClr val="808080"/>
      </a:lt2>
      <a:accent1>
        <a:srgbClr val="00CC99"/>
      </a:accent1>
      <a:accent2>
        <a:srgbClr val="0600FE"/>
      </a:accent2>
      <a:accent3>
        <a:srgbClr val="FFFFFF"/>
      </a:accent3>
      <a:accent4>
        <a:srgbClr val="000000"/>
      </a:accent4>
      <a:accent5>
        <a:srgbClr val="AAE2CA"/>
      </a:accent5>
      <a:accent6>
        <a:srgbClr val="0500E6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105661</TotalTime>
  <Words>4537</Words>
  <Application>Microsoft Macintosh PowerPoint</Application>
  <PresentationFormat>On-screen Show (4:3)</PresentationFormat>
  <Paragraphs>923</Paragraphs>
  <Slides>81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1_Office Theme</vt:lpstr>
      <vt:lpstr>Blank Presentation</vt:lpstr>
      <vt:lpstr>2_Office Theme</vt:lpstr>
      <vt:lpstr>Equation.3</vt:lpstr>
      <vt:lpstr>Equation</vt:lpstr>
      <vt:lpstr>Photo Editor 影像</vt:lpstr>
      <vt:lpstr>LAPS / STMAS PROGRAM REVIEW</vt:lpstr>
      <vt:lpstr>LAPS / STMAS TEAM</vt:lpstr>
      <vt:lpstr>AGENDA</vt:lpstr>
      <vt:lpstr>MOTIVATION – NEED FOR IMPROVED DA CAPABILITIES</vt:lpstr>
      <vt:lpstr>FAB MISSION &amp; VISION</vt:lpstr>
      <vt:lpstr>LOCAL ANALYSIS &amp; PREDICTION SYSTEM (LAPS)</vt:lpstr>
      <vt:lpstr>ROLE OF LAPS IN NOAA &amp; ENTERPRISE</vt:lpstr>
      <vt:lpstr>LAPS USER BASE</vt:lpstr>
      <vt:lpstr>HISTORY OF LAPS</vt:lpstr>
      <vt:lpstr>APPLICATION AREAS</vt:lpstr>
      <vt:lpstr>PRIVATE SECTOR TECH TRANSFER</vt:lpstr>
      <vt:lpstr>LAPS WORKSHOP SUMMARY</vt:lpstr>
      <vt:lpstr>NWS / WFO LAPS USER SURVEY - 2010</vt:lpstr>
      <vt:lpstr>NWS / WFO LAPS USER SURVEY - 2010</vt:lpstr>
      <vt:lpstr>LAPS USER WORKSHOP REQUESTS</vt:lpstr>
      <vt:lpstr>FY11 LAPS/STMAS Funding: $1.43+ M</vt:lpstr>
      <vt:lpstr>Peer Reviewed Journal Publications since 2010</vt:lpstr>
      <vt:lpstr>PART II: Recent LAPS Developments </vt:lpstr>
      <vt:lpstr>LAPS Analysis Steps</vt:lpstr>
      <vt:lpstr>PowerPoint Presentation</vt:lpstr>
      <vt:lpstr>PowerPoint Presentation</vt:lpstr>
      <vt:lpstr>Hot-start Components and Recent Improvements</vt:lpstr>
      <vt:lpstr>PowerPoint Presentation</vt:lpstr>
      <vt:lpstr>Evaluation and Verification</vt:lpstr>
      <vt:lpstr>PowerPoint Presentation</vt:lpstr>
      <vt:lpstr>Bias &amp; ETS June 13 2002 (IHOP)</vt:lpstr>
      <vt:lpstr>PowerPoint Presentation</vt:lpstr>
      <vt:lpstr>PowerPoint Presentation</vt:lpstr>
      <vt:lpstr>PowerPoint Presentation</vt:lpstr>
      <vt:lpstr>PowerPoint Presentation</vt:lpstr>
      <vt:lpstr>WIND VECTOR RMS ERROR AGAINST OBSERVATIONS</vt:lpstr>
      <vt:lpstr>PowerPoint Presentation</vt:lpstr>
      <vt:lpstr>PowerPoint Presentation</vt:lpstr>
      <vt:lpstr>PART III: STMAS </vt:lpstr>
      <vt:lpstr>MODERN DATA ASSIMILATION</vt:lpstr>
      <vt:lpstr>PowerPoint Presentation</vt:lpstr>
      <vt:lpstr>NH 500 Height skill comparison</vt:lpstr>
      <vt:lpstr>LAPS</vt:lpstr>
      <vt:lpstr>STMAS – COMBINING BENEFITS OF LAPS &amp; MODERN DA</vt:lpstr>
      <vt:lpstr>Multigrid Approach </vt:lpstr>
      <vt:lpstr>LAPS, STMAS vs. STANDARD 3DVAR</vt:lpstr>
      <vt:lpstr>From LAPS toward STMAS</vt:lpstr>
      <vt:lpstr>STMAS analysis and forecast Applications</vt:lpstr>
      <vt:lpstr>PowerPoint Presentation</vt:lpstr>
      <vt:lpstr>Wind speed forecasts at 6h</vt:lpstr>
      <vt:lpstr>2-hour forecast valid 2000 UTC of Composite Reflectivity</vt:lpstr>
      <vt:lpstr>INNOVATIONS – (TRANSITION TO GSI)</vt:lpstr>
      <vt:lpstr>GSI COMPONENTS TO BE USED</vt:lpstr>
      <vt:lpstr>STMAS TIMELINE</vt:lpstr>
      <vt:lpstr>PART lV: Plans &amp; Summary</vt:lpstr>
      <vt:lpstr>ORGANIZATION OF WORK</vt:lpstr>
      <vt:lpstr>EMERGING OPPORTUNITIES</vt:lpstr>
      <vt:lpstr>ACCOMPLISHMENTS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Societal Needs of LAPS/STMAS</vt:lpstr>
      <vt:lpstr>DA Plans</vt:lpstr>
      <vt:lpstr>PowerPoint Presentation</vt:lpstr>
      <vt:lpstr>PowerPoint Presentation</vt:lpstr>
      <vt:lpstr>PowerPoint Presentation</vt:lpstr>
      <vt:lpstr>Future DA development</vt:lpstr>
      <vt:lpstr>LAPS Worldwide Users</vt:lpstr>
      <vt:lpstr>Skill comparison with ECMWF</vt:lpstr>
      <vt:lpstr>STMAS APPROACH</vt:lpstr>
      <vt:lpstr>Future Modeling Plans (User Driven)</vt:lpstr>
      <vt:lpstr>SUMMARY</vt:lpstr>
      <vt:lpstr>PART IV: 1. Improving Wind Forecasts using Downscaling  2. Cycling</vt:lpstr>
      <vt:lpstr>Why downscaling (in general)?</vt:lpstr>
      <vt:lpstr>Why do we need downscaling?</vt:lpstr>
      <vt:lpstr>PowerPoint Presentation</vt:lpstr>
      <vt:lpstr>Four Mile Canyon, Boulder, CO (6 Sept. 2010)</vt:lpstr>
      <vt:lpstr>STMAS DEVELOPMENT TIMELINE</vt:lpstr>
      <vt:lpstr>STMAS - MULTIPLE PATHS TO OPERATIONS</vt:lpstr>
      <vt:lpstr>STMAS WRF Cycling</vt:lpstr>
      <vt:lpstr>SUMMARY</vt:lpstr>
      <vt:lpstr>SPACE-TIME MULTI-SCALE ANALYSIS SYSTEM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LAPS analysis update</dc:title>
  <dc:creator>Paul Schultz</dc:creator>
  <cp:lastModifiedBy>Yuanfu Xie</cp:lastModifiedBy>
  <cp:revision>537</cp:revision>
  <cp:lastPrinted>2012-01-31T20:00:25Z</cp:lastPrinted>
  <dcterms:created xsi:type="dcterms:W3CDTF">2010-12-01T00:44:29Z</dcterms:created>
  <dcterms:modified xsi:type="dcterms:W3CDTF">2012-02-01T00:30:25Z</dcterms:modified>
</cp:coreProperties>
</file>